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8" r:id="rId2"/>
    <p:sldId id="282" r:id="rId3"/>
    <p:sldId id="336" r:id="rId4"/>
    <p:sldId id="267" r:id="rId5"/>
    <p:sldId id="353" r:id="rId6"/>
    <p:sldId id="347" r:id="rId7"/>
    <p:sldId id="257" r:id="rId8"/>
    <p:sldId id="337" r:id="rId9"/>
    <p:sldId id="259" r:id="rId10"/>
    <p:sldId id="260" r:id="rId11"/>
    <p:sldId id="351" r:id="rId12"/>
    <p:sldId id="352" r:id="rId13"/>
    <p:sldId id="355" r:id="rId14"/>
    <p:sldId id="348" r:id="rId15"/>
    <p:sldId id="349" r:id="rId16"/>
    <p:sldId id="350" r:id="rId17"/>
    <p:sldId id="367" r:id="rId18"/>
    <p:sldId id="359" r:id="rId19"/>
    <p:sldId id="363" r:id="rId20"/>
    <p:sldId id="354" r:id="rId21"/>
    <p:sldId id="261" r:id="rId22"/>
    <p:sldId id="361" r:id="rId23"/>
    <p:sldId id="362" r:id="rId24"/>
    <p:sldId id="364" r:id="rId25"/>
    <p:sldId id="365" r:id="rId26"/>
    <p:sldId id="366" r:id="rId27"/>
    <p:sldId id="360" r:id="rId28"/>
    <p:sldId id="345" r:id="rId29"/>
    <p:sldId id="262" r:id="rId30"/>
    <p:sldId id="338" r:id="rId31"/>
    <p:sldId id="263" r:id="rId32"/>
    <p:sldId id="256" r:id="rId33"/>
    <p:sldId id="264" r:id="rId34"/>
    <p:sldId id="339" r:id="rId35"/>
    <p:sldId id="346" r:id="rId36"/>
    <p:sldId id="342" r:id="rId37"/>
    <p:sldId id="340" r:id="rId38"/>
    <p:sldId id="343" r:id="rId39"/>
    <p:sldId id="358" r:id="rId40"/>
    <p:sldId id="357" r:id="rId41"/>
    <p:sldId id="269" r:id="rId42"/>
    <p:sldId id="356" r:id="rId43"/>
    <p:sldId id="265" r:id="rId44"/>
    <p:sldId id="268" r:id="rId45"/>
    <p:sldId id="368" r:id="rId46"/>
    <p:sldId id="369" r:id="rId4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2" d="100"/>
          <a:sy n="82" d="100"/>
        </p:scale>
        <p:origin x="7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tte de Laat" userId="15de91df-583f-4d70-b778-ea26560819e4" providerId="ADAL" clId="{8443DAC5-A517-409B-9034-5344881E8014}"/>
    <pc:docChg chg="modSld">
      <pc:chgData name="Lotte de Laat" userId="15de91df-583f-4d70-b778-ea26560819e4" providerId="ADAL" clId="{8443DAC5-A517-409B-9034-5344881E8014}" dt="2024-05-23T09:39:14.905" v="43" actId="113"/>
      <pc:docMkLst>
        <pc:docMk/>
      </pc:docMkLst>
      <pc:sldChg chg="modSp mod">
        <pc:chgData name="Lotte de Laat" userId="15de91df-583f-4d70-b778-ea26560819e4" providerId="ADAL" clId="{8443DAC5-A517-409B-9034-5344881E8014}" dt="2024-05-23T09:39:14.905" v="43" actId="113"/>
        <pc:sldMkLst>
          <pc:docMk/>
          <pc:sldMk cId="2638404283" sldId="340"/>
        </pc:sldMkLst>
        <pc:spChg chg="mod">
          <ac:chgData name="Lotte de Laat" userId="15de91df-583f-4d70-b778-ea26560819e4" providerId="ADAL" clId="{8443DAC5-A517-409B-9034-5344881E8014}" dt="2024-05-23T09:39:14.905" v="43" actId="113"/>
          <ac:spMkLst>
            <pc:docMk/>
            <pc:sldMk cId="2638404283" sldId="340"/>
            <ac:spMk id="2" creationId="{6DAB58C6-5B74-2E78-7C91-3D99CA71854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0F7182-7F75-4704-BBD2-F6797D64A922}" type="datetimeFigureOut">
              <a:rPr lang="nl-NL" smtClean="0"/>
              <a:t>23-5-2024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7C404D-D9C4-4AD7-A1D9-1D29ACB89F36}" type="slidenum">
              <a:rPr lang="nl-NL" smtClean="0"/>
              <a:t>‹nr.›</a:t>
            </a:fld>
            <a:endParaRPr lang="nl-NL"/>
          </a:p>
        </p:txBody>
      </p:sp>
    </p:spTree>
    <p:extLst>
      <p:ext uri="{BB962C8B-B14F-4D97-AF65-F5344CB8AC3E}">
        <p14:creationId xmlns:p14="http://schemas.microsoft.com/office/powerpoint/2010/main" val="1698450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5879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Je zou denken dat steden met elkaar gaan concurreren en dat er daardoor een gevarieerd aanbod ontstaat. Niets is minder waar. Steden lijken steeds meer op elkaar. Om je als stad toch te kunnen onderscheiden van andere steden wordt er steeds meer gedaan aan citymarketing. Dit vakgebied heeft als doel om steden zo goed mogelijk te positioneren </a:t>
            </a:r>
            <a:r>
              <a:rPr lang="nl-NL" baseline="0" dirty="0" err="1"/>
              <a:t>tov</a:t>
            </a:r>
            <a:r>
              <a:rPr lang="nl-NL" baseline="0" dirty="0"/>
              <a:t> van andere steden om zo meer bewoners, bedrijven, investeerders, studenten en bezoekers aan te trekken. Daarmee wordt de economische positie van de stad verbeterd. </a:t>
            </a:r>
            <a:endParaRPr lang="nl-NL" dirty="0"/>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1948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http://www.marketingtilburg.nl/ </a:t>
            </a:r>
          </a:p>
        </p:txBody>
      </p:sp>
      <p:sp>
        <p:nvSpPr>
          <p:cNvPr id="4" name="Tijdelijke aanduiding voor dianummer 3"/>
          <p:cNvSpPr>
            <a:spLocks noGrp="1"/>
          </p:cNvSpPr>
          <p:nvPr>
            <p:ph type="sldNum" sz="quarter" idx="10"/>
          </p:nvPr>
        </p:nvSpPr>
        <p:spPr/>
        <p:txBody>
          <a:bodyPr/>
          <a:lstStyle/>
          <a:p>
            <a:fld id="{D46C0049-E509-4791-98DD-39657392C55C}" type="slidenum">
              <a:rPr lang="nl-NL" smtClean="0"/>
              <a:t>43</a:t>
            </a:fld>
            <a:endParaRPr lang="nl-NL"/>
          </a:p>
        </p:txBody>
      </p:sp>
    </p:spTree>
    <p:extLst>
      <p:ext uri="{BB962C8B-B14F-4D97-AF65-F5344CB8AC3E}">
        <p14:creationId xmlns:p14="http://schemas.microsoft.com/office/powerpoint/2010/main" val="2679118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http://www.marketingtilburg.nl/over-marketing-tilburg/ </a:t>
            </a:r>
          </a:p>
          <a:p>
            <a:endParaRPr lang="nl-NL" dirty="0"/>
          </a:p>
          <a:p>
            <a:r>
              <a:rPr lang="nl-NL" dirty="0"/>
              <a:t>Nabespreken. Rol VVV: </a:t>
            </a:r>
            <a:r>
              <a:rPr lang="nl-NL" dirty="0" err="1"/>
              <a:t>locale</a:t>
            </a:r>
            <a:r>
              <a:rPr lang="nl-NL" baseline="0" dirty="0"/>
              <a:t> burgers niet vaak naar een </a:t>
            </a:r>
            <a:r>
              <a:rPr lang="nl-NL" baseline="0" dirty="0" err="1"/>
              <a:t>vvv</a:t>
            </a:r>
            <a:r>
              <a:rPr lang="nl-NL" baseline="0" dirty="0"/>
              <a:t>. Toerist wel. Rol gemeente: </a:t>
            </a:r>
            <a:r>
              <a:rPr lang="nl-NL" dirty="0"/>
              <a:t>Evenementen/recreatie kan mensen naar een stad trekken -&gt; economisch aantrekkelijk</a:t>
            </a:r>
          </a:p>
          <a:p>
            <a:r>
              <a:rPr lang="nl-NL" dirty="0"/>
              <a:t>Bezoekers -&gt; aantrekkelijk voor ondernemers</a:t>
            </a:r>
          </a:p>
          <a:p>
            <a:r>
              <a:rPr lang="nl-NL" dirty="0"/>
              <a:t>Levende stad</a:t>
            </a:r>
          </a:p>
          <a:p>
            <a:r>
              <a:rPr lang="nl-NL" dirty="0"/>
              <a:t>Stadsbewoners blij -&gt; meer recreatie in eigen stad</a:t>
            </a:r>
          </a:p>
          <a:p>
            <a:r>
              <a:rPr lang="nl-NL" dirty="0"/>
              <a:t>Sociale cohesie vergroten</a:t>
            </a:r>
          </a:p>
          <a:p>
            <a:r>
              <a:rPr lang="nl-NL" dirty="0"/>
              <a:t>Burgerparticipatie stimuleren</a:t>
            </a:r>
          </a:p>
          <a:p>
            <a:endParaRPr lang="nl-NL" dirty="0"/>
          </a:p>
        </p:txBody>
      </p:sp>
      <p:sp>
        <p:nvSpPr>
          <p:cNvPr id="4" name="Tijdelijke aanduiding voor dianummer 3"/>
          <p:cNvSpPr>
            <a:spLocks noGrp="1"/>
          </p:cNvSpPr>
          <p:nvPr>
            <p:ph type="sldNum" sz="quarter" idx="10"/>
          </p:nvPr>
        </p:nvSpPr>
        <p:spPr/>
        <p:txBody>
          <a:bodyPr/>
          <a:lstStyle/>
          <a:p>
            <a:fld id="{D46C0049-E509-4791-98DD-39657392C55C}" type="slidenum">
              <a:rPr lang="nl-NL" smtClean="0"/>
              <a:t>44</a:t>
            </a:fld>
            <a:endParaRPr lang="nl-NL"/>
          </a:p>
        </p:txBody>
      </p:sp>
    </p:spTree>
    <p:extLst>
      <p:ext uri="{BB962C8B-B14F-4D97-AF65-F5344CB8AC3E}">
        <p14:creationId xmlns:p14="http://schemas.microsoft.com/office/powerpoint/2010/main" val="9639569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44F3CE43-F0B1-4879-8932-7E49C8A828C8}" type="datetimeFigureOut">
              <a:rPr lang="nl-NL" smtClean="0"/>
              <a:t>23-5-2024</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145507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44F3CE43-F0B1-4879-8932-7E49C8A828C8}" type="datetimeFigureOut">
              <a:rPr lang="nl-NL" smtClean="0"/>
              <a:t>23-5-2024</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03046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44F3CE43-F0B1-4879-8932-7E49C8A828C8}" type="datetimeFigureOut">
              <a:rPr lang="nl-NL" smtClean="0"/>
              <a:t>23-5-2024</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882BA38C-B6B1-4F51-9887-F6B32EA5A39D}" type="slidenum">
              <a:rPr lang="nl-NL" smtClean="0"/>
              <a:t>‹nr.›</a:t>
            </a:fld>
            <a:endParaRPr lang="nl-NL"/>
          </a:p>
        </p:txBody>
      </p:sp>
    </p:spTree>
    <p:extLst>
      <p:ext uri="{BB962C8B-B14F-4D97-AF65-F5344CB8AC3E}">
        <p14:creationId xmlns:p14="http://schemas.microsoft.com/office/powerpoint/2010/main" val="2864475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4F3CE43-F0B1-4879-8932-7E49C8A828C8}" type="datetimeFigureOut">
              <a:rPr lang="nl-NL" smtClean="0"/>
              <a:t>23-5-2024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82BA38C-B6B1-4F51-9887-F6B32EA5A39D}" type="slidenum">
              <a:rPr lang="nl-NL" smtClean="0"/>
              <a:t>‹nr.›</a:t>
            </a:fld>
            <a:endParaRPr lang="nl-NL"/>
          </a:p>
        </p:txBody>
      </p:sp>
    </p:spTree>
    <p:extLst>
      <p:ext uri="{BB962C8B-B14F-4D97-AF65-F5344CB8AC3E}">
        <p14:creationId xmlns:p14="http://schemas.microsoft.com/office/powerpoint/2010/main" val="4206730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8A1B60-59EB-DB1B-37C0-CB88FEF1447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304AFE8-6404-5523-6836-99942E8FDE4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77D6CB9-D654-32F1-DE91-815189A560CA}"/>
              </a:ext>
            </a:extLst>
          </p:cNvPr>
          <p:cNvSpPr>
            <a:spLocks noGrp="1"/>
          </p:cNvSpPr>
          <p:nvPr>
            <p:ph type="dt" sz="half" idx="10"/>
          </p:nvPr>
        </p:nvSpPr>
        <p:spPr/>
        <p:txBody>
          <a:bodyPr/>
          <a:lstStyle/>
          <a:p>
            <a:fld id="{44F3CE43-F0B1-4879-8932-7E49C8A828C8}" type="datetimeFigureOut">
              <a:rPr lang="nl-NL" smtClean="0"/>
              <a:t>23-5-2024</a:t>
            </a:fld>
            <a:endParaRPr lang="nl-NL"/>
          </a:p>
        </p:txBody>
      </p:sp>
      <p:sp>
        <p:nvSpPr>
          <p:cNvPr id="5" name="Tijdelijke aanduiding voor voettekst 4">
            <a:extLst>
              <a:ext uri="{FF2B5EF4-FFF2-40B4-BE49-F238E27FC236}">
                <a16:creationId xmlns:a16="http://schemas.microsoft.com/office/drawing/2014/main" id="{A5386F6D-CEB1-25C4-3D6B-9D06D14AADC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FADCCA0-CC6C-F31D-296D-1CEC51BDC2A9}"/>
              </a:ext>
            </a:extLst>
          </p:cNvPr>
          <p:cNvSpPr>
            <a:spLocks noGrp="1"/>
          </p:cNvSpPr>
          <p:nvPr>
            <p:ph type="sldNum" sz="quarter" idx="12"/>
          </p:nvPr>
        </p:nvSpPr>
        <p:spPr/>
        <p:txBody>
          <a:bodyPr/>
          <a:lstStyle/>
          <a:p>
            <a:fld id="{882BA38C-B6B1-4F51-9887-F6B32EA5A39D}" type="slidenum">
              <a:rPr lang="nl-NL" smtClean="0"/>
              <a:t>‹nr.›</a:t>
            </a:fld>
            <a:endParaRPr lang="nl-NL"/>
          </a:p>
        </p:txBody>
      </p:sp>
    </p:spTree>
    <p:extLst>
      <p:ext uri="{BB962C8B-B14F-4D97-AF65-F5344CB8AC3E}">
        <p14:creationId xmlns:p14="http://schemas.microsoft.com/office/powerpoint/2010/main" val="2856015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3CE43-F0B1-4879-8932-7E49C8A828C8}" type="datetimeFigureOut">
              <a:rPr lang="nl-NL" smtClean="0"/>
              <a:t>23-5-2024</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2BA38C-B6B1-4F51-9887-F6B32EA5A39D}"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7428864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hyperlink" Target="https://merktilburg.nl/zoeken/?mediagroup=vimeoVideo&amp;mediaid=1711" TargetMode="Externa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5.xml"/><Relationship Id="rId5" Type="http://schemas.openxmlformats.org/officeDocument/2006/relationships/image" Target="../media/image40.jpeg"/><Relationship Id="rId4" Type="http://schemas.openxmlformats.org/officeDocument/2006/relationships/image" Target="../media/image39.jpeg"/></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5.xml"/><Relationship Id="rId4" Type="http://schemas.openxmlformats.org/officeDocument/2006/relationships/image" Target="../media/image46.jpe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hyperlink" Target="https://www.youtube.com/watch?v=N0OLEgc-Glk" TargetMode="Externa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jpeg"/><Relationship Id="rId1" Type="http://schemas.openxmlformats.org/officeDocument/2006/relationships/slideLayout" Target="../slideLayouts/slideLayout5.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C881CC-B262-49B2-8826-7B1D889D7612}"/>
              </a:ext>
            </a:extLst>
          </p:cNvPr>
          <p:cNvSpPr>
            <a:spLocks noGrp="1"/>
          </p:cNvSpPr>
          <p:nvPr>
            <p:ph type="ctrTitle"/>
          </p:nvPr>
        </p:nvSpPr>
        <p:spPr>
          <a:xfrm>
            <a:off x="7866078" y="666750"/>
            <a:ext cx="3685841" cy="3255863"/>
          </a:xfrm>
        </p:spPr>
        <p:txBody>
          <a:bodyPr>
            <a:normAutofit/>
          </a:bodyPr>
          <a:lstStyle/>
          <a:p>
            <a:pPr algn="l"/>
            <a:r>
              <a:rPr lang="nl-NL"/>
              <a:t>Inrichting van een gebied</a:t>
            </a:r>
            <a:endParaRPr lang="nl-NL" dirty="0"/>
          </a:p>
        </p:txBody>
      </p:sp>
      <p:sp>
        <p:nvSpPr>
          <p:cNvPr id="3" name="Ondertitel 2">
            <a:extLst>
              <a:ext uri="{FF2B5EF4-FFF2-40B4-BE49-F238E27FC236}">
                <a16:creationId xmlns:a16="http://schemas.microsoft.com/office/drawing/2014/main" id="{994E4B0B-79EB-4BD4-B337-93108B00AACC}"/>
              </a:ext>
            </a:extLst>
          </p:cNvPr>
          <p:cNvSpPr>
            <a:spLocks noGrp="1"/>
          </p:cNvSpPr>
          <p:nvPr>
            <p:ph type="subTitle" idx="1"/>
          </p:nvPr>
        </p:nvSpPr>
        <p:spPr>
          <a:xfrm>
            <a:off x="7866078" y="4087207"/>
            <a:ext cx="3685841" cy="1810686"/>
          </a:xfrm>
        </p:spPr>
        <p:txBody>
          <a:bodyPr>
            <a:normAutofit/>
          </a:bodyPr>
          <a:lstStyle/>
          <a:p>
            <a:pPr algn="l"/>
            <a:r>
              <a:rPr lang="nl-NL" dirty="0"/>
              <a:t>LJ1-P4 - les 5 </a:t>
            </a:r>
            <a:br>
              <a:rPr lang="nl-NL" dirty="0"/>
            </a:br>
            <a:r>
              <a:rPr lang="nl-NL" b="1" dirty="0"/>
              <a:t>Citymarketing &amp;</a:t>
            </a:r>
          </a:p>
          <a:p>
            <a:pPr algn="l"/>
            <a:r>
              <a:rPr lang="nl-NL" b="1" dirty="0"/>
              <a:t>Citybranding</a:t>
            </a:r>
          </a:p>
        </p:txBody>
      </p:sp>
      <p:pic>
        <p:nvPicPr>
          <p:cNvPr id="5" name="Afbeelding 4" descr="Afbeelding met tekst&#10;&#10;Automatisch gegenereerde beschrijving">
            <a:extLst>
              <a:ext uri="{FF2B5EF4-FFF2-40B4-BE49-F238E27FC236}">
                <a16:creationId xmlns:a16="http://schemas.microsoft.com/office/drawing/2014/main" id="{8D05C104-8788-4383-82E7-41093A82EB3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a:stretch/>
        </p:blipFill>
        <p:spPr>
          <a:xfrm>
            <a:off x="1" y="10"/>
            <a:ext cx="3696822" cy="2556149"/>
          </a:xfrm>
          <a:prstGeom prst="rect">
            <a:avLst/>
          </a:prstGeom>
        </p:spPr>
      </p:pic>
      <p:pic>
        <p:nvPicPr>
          <p:cNvPr id="7" name="Afbeelding 6" descr="Afbeelding met tekst, accessoire&#10;&#10;Automatisch gegenereerde beschrijving">
            <a:extLst>
              <a:ext uri="{FF2B5EF4-FFF2-40B4-BE49-F238E27FC236}">
                <a16:creationId xmlns:a16="http://schemas.microsoft.com/office/drawing/2014/main" id="{C222C31D-331B-4FF2-9A59-738516BA505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a:off x="3857689" y="10"/>
            <a:ext cx="3696821" cy="2544407"/>
          </a:xfrm>
          <a:prstGeom prst="rect">
            <a:avLst/>
          </a:prstGeom>
        </p:spPr>
      </p:pic>
      <p:pic>
        <p:nvPicPr>
          <p:cNvPr id="9" name="Afbeelding 8" descr="Afbeelding met tekst, gras, buiten&#10;&#10;Automatisch gegenereerde beschrijving">
            <a:extLst>
              <a:ext uri="{FF2B5EF4-FFF2-40B4-BE49-F238E27FC236}">
                <a16:creationId xmlns:a16="http://schemas.microsoft.com/office/drawing/2014/main" id="{79C55FEF-D83D-44CB-92EF-19403DE5935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
          <a:stretch/>
        </p:blipFill>
        <p:spPr>
          <a:xfrm>
            <a:off x="20" y="2697480"/>
            <a:ext cx="7554490" cy="4160520"/>
          </a:xfrm>
          <a:prstGeom prst="rect">
            <a:avLst/>
          </a:prstGeom>
        </p:spPr>
      </p:pic>
      <p:sp>
        <p:nvSpPr>
          <p:cNvPr id="8" name="Ondertitel 2">
            <a:extLst>
              <a:ext uri="{FF2B5EF4-FFF2-40B4-BE49-F238E27FC236}">
                <a16:creationId xmlns:a16="http://schemas.microsoft.com/office/drawing/2014/main" id="{1020A28E-FCB1-4FAF-95A2-DD20E8149C7C}"/>
              </a:ext>
            </a:extLst>
          </p:cNvPr>
          <p:cNvSpPr txBox="1">
            <a:spLocks/>
          </p:cNvSpPr>
          <p:nvPr/>
        </p:nvSpPr>
        <p:spPr>
          <a:xfrm>
            <a:off x="7978378" y="582590"/>
            <a:ext cx="3573541" cy="46854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nl-NL" sz="1600" dirty="0"/>
          </a:p>
        </p:txBody>
      </p:sp>
    </p:spTree>
    <p:extLst>
      <p:ext uri="{BB962C8B-B14F-4D97-AF65-F5344CB8AC3E}">
        <p14:creationId xmlns:p14="http://schemas.microsoft.com/office/powerpoint/2010/main" val="43294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par>
                                <p:cTn id="13" presetID="10" presetClass="entr" presetSubtype="0" fill="hold" grpId="0" nodeType="withEffect">
                                  <p:stCondLst>
                                    <p:cond delay="1000"/>
                                  </p:stCondLst>
                                  <p:iterate>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Welke stad zie je hier?</a:t>
            </a:r>
          </a:p>
        </p:txBody>
      </p:sp>
      <p:sp>
        <p:nvSpPr>
          <p:cNvPr id="3" name="Tijdelijke aanduiding voor inhoud 2"/>
          <p:cNvSpPr>
            <a:spLocks noGrp="1"/>
          </p:cNvSpPr>
          <p:nvPr>
            <p:ph idx="1"/>
          </p:nvPr>
        </p:nvSpPr>
        <p:spPr>
          <a:xfrm>
            <a:off x="3179676" y="1754814"/>
            <a:ext cx="6002424" cy="3888432"/>
          </a:xfrm>
        </p:spPr>
        <p:txBody>
          <a:bodyPr>
            <a:normAutofit fontScale="85000" lnSpcReduction="20000"/>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lgn="ctr">
              <a:buNone/>
            </a:pPr>
            <a:r>
              <a:rPr lang="nl-NL" dirty="0"/>
              <a:t>Stockholm (Zweden)</a:t>
            </a:r>
          </a:p>
        </p:txBody>
      </p:sp>
      <p:pic>
        <p:nvPicPr>
          <p:cNvPr id="4" name="Afbeelding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7591" y="1593726"/>
            <a:ext cx="5346594" cy="3569622"/>
          </a:xfrm>
          <a:prstGeom prst="rect">
            <a:avLst/>
          </a:prstGeom>
        </p:spPr>
      </p:pic>
    </p:spTree>
    <p:extLst>
      <p:ext uri="{BB962C8B-B14F-4D97-AF65-F5344CB8AC3E}">
        <p14:creationId xmlns:p14="http://schemas.microsoft.com/office/powerpoint/2010/main" val="397796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Welke stad zie je hier?</a:t>
            </a:r>
          </a:p>
        </p:txBody>
      </p:sp>
      <p:sp>
        <p:nvSpPr>
          <p:cNvPr id="3" name="Tijdelijke aanduiding voor inhoud 2"/>
          <p:cNvSpPr>
            <a:spLocks noGrp="1"/>
          </p:cNvSpPr>
          <p:nvPr>
            <p:ph idx="1"/>
          </p:nvPr>
        </p:nvSpPr>
        <p:spPr>
          <a:xfrm>
            <a:off x="3179676" y="1754814"/>
            <a:ext cx="6002424" cy="4635475"/>
          </a:xfrm>
        </p:spPr>
        <p:txBody>
          <a:bodyPr>
            <a:normAutofit/>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lgn="ctr">
              <a:buNone/>
            </a:pPr>
            <a:br>
              <a:rPr lang="nl-NL" dirty="0"/>
            </a:br>
            <a:r>
              <a:rPr lang="nl-NL" sz="2600" dirty="0"/>
              <a:t>New York</a:t>
            </a:r>
          </a:p>
        </p:txBody>
      </p:sp>
      <p:pic>
        <p:nvPicPr>
          <p:cNvPr id="5124" name="Picture 4" descr="Combinatiereis New York en Niagara Falls | 8 dagen - 333travel">
            <a:extLst>
              <a:ext uri="{FF2B5EF4-FFF2-40B4-BE49-F238E27FC236}">
                <a16:creationId xmlns:a16="http://schemas.microsoft.com/office/drawing/2014/main" id="{749DA09F-7852-DA21-AE73-D88CBA4501E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39702" y="1690688"/>
            <a:ext cx="5112595" cy="3412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30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Welke stad zie je hier?</a:t>
            </a:r>
          </a:p>
        </p:txBody>
      </p:sp>
      <p:sp>
        <p:nvSpPr>
          <p:cNvPr id="3" name="Tijdelijke aanduiding voor inhoud 2"/>
          <p:cNvSpPr>
            <a:spLocks noGrp="1"/>
          </p:cNvSpPr>
          <p:nvPr>
            <p:ph idx="1"/>
          </p:nvPr>
        </p:nvSpPr>
        <p:spPr>
          <a:xfrm>
            <a:off x="3179676" y="1754814"/>
            <a:ext cx="6002424" cy="4635475"/>
          </a:xfrm>
        </p:spPr>
        <p:txBody>
          <a:bodyPr>
            <a:normAutofit/>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lgn="ctr">
              <a:buNone/>
            </a:pPr>
            <a:br>
              <a:rPr lang="nl-NL" dirty="0"/>
            </a:br>
            <a:r>
              <a:rPr lang="nl-NL" sz="2600" dirty="0"/>
              <a:t>Las Vegas</a:t>
            </a:r>
          </a:p>
        </p:txBody>
      </p:sp>
      <p:pic>
        <p:nvPicPr>
          <p:cNvPr id="6146" name="Picture 2" descr="Las Vegas Statue of Liberty stamp costs US Postal Service $3.5m - Lifestyle  - The Jakarta Post">
            <a:extLst>
              <a:ext uri="{FF2B5EF4-FFF2-40B4-BE49-F238E27FC236}">
                <a16:creationId xmlns:a16="http://schemas.microsoft.com/office/drawing/2014/main" id="{E54D81B6-5E49-CC10-F519-6BB97360DBF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98272" y="1513489"/>
            <a:ext cx="5365231" cy="3578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96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Welke stad zie je hier?</a:t>
            </a:r>
          </a:p>
        </p:txBody>
      </p:sp>
      <p:sp>
        <p:nvSpPr>
          <p:cNvPr id="3" name="Tijdelijke aanduiding voor inhoud 2"/>
          <p:cNvSpPr>
            <a:spLocks noGrp="1"/>
          </p:cNvSpPr>
          <p:nvPr>
            <p:ph idx="1"/>
          </p:nvPr>
        </p:nvSpPr>
        <p:spPr>
          <a:xfrm>
            <a:off x="3179676" y="1754814"/>
            <a:ext cx="6002424" cy="4635475"/>
          </a:xfrm>
        </p:spPr>
        <p:txBody>
          <a:bodyPr>
            <a:normAutofit/>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lgn="ctr">
              <a:buNone/>
            </a:pPr>
            <a:endParaRPr lang="nl-NL" dirty="0"/>
          </a:p>
          <a:p>
            <a:pPr marL="0" indent="0" algn="ctr">
              <a:buNone/>
            </a:pPr>
            <a:r>
              <a:rPr lang="nl-NL" dirty="0"/>
              <a:t>Alkmaar</a:t>
            </a:r>
            <a:endParaRPr lang="nl-NL" sz="2600" dirty="0"/>
          </a:p>
        </p:txBody>
      </p:sp>
      <p:pic>
        <p:nvPicPr>
          <p:cNvPr id="8194" name="Picture 2" descr="Tour langs de kaasmarkt en stadstour door Alkmaar met kleine groep 2022">
            <a:extLst>
              <a:ext uri="{FF2B5EF4-FFF2-40B4-BE49-F238E27FC236}">
                <a16:creationId xmlns:a16="http://schemas.microsoft.com/office/drawing/2014/main" id="{364A4175-B74F-9AA4-497B-CEA78B7F228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40672" y="1357477"/>
            <a:ext cx="5531234" cy="3687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Welke stad zie je hier?</a:t>
            </a:r>
          </a:p>
        </p:txBody>
      </p:sp>
      <p:sp>
        <p:nvSpPr>
          <p:cNvPr id="3" name="Tijdelijke aanduiding voor inhoud 2"/>
          <p:cNvSpPr>
            <a:spLocks noGrp="1"/>
          </p:cNvSpPr>
          <p:nvPr>
            <p:ph idx="1"/>
          </p:nvPr>
        </p:nvSpPr>
        <p:spPr>
          <a:xfrm>
            <a:off x="3179676" y="1754814"/>
            <a:ext cx="6002424" cy="3888432"/>
          </a:xfrm>
        </p:spPr>
        <p:txBody>
          <a:bodyPr>
            <a:normAutofit fontScale="85000" lnSpcReduction="20000"/>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lgn="ctr">
              <a:buNone/>
            </a:pPr>
            <a:r>
              <a:rPr lang="nl-NL" dirty="0"/>
              <a:t>Scheveningen</a:t>
            </a:r>
          </a:p>
        </p:txBody>
      </p:sp>
      <p:pic>
        <p:nvPicPr>
          <p:cNvPr id="2052" name="Picture 4" descr="Scheveningen - Wikipedia">
            <a:extLst>
              <a:ext uri="{FF2B5EF4-FFF2-40B4-BE49-F238E27FC236}">
                <a16:creationId xmlns:a16="http://schemas.microsoft.com/office/drawing/2014/main" id="{73727CBF-86C5-3A3A-DDD5-F1C7C32CB97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57584" y="1754814"/>
            <a:ext cx="4646608" cy="3150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84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Welke stad zie je hier?</a:t>
            </a:r>
          </a:p>
        </p:txBody>
      </p:sp>
      <p:sp>
        <p:nvSpPr>
          <p:cNvPr id="3" name="Tijdelijke aanduiding voor inhoud 2"/>
          <p:cNvSpPr>
            <a:spLocks noGrp="1"/>
          </p:cNvSpPr>
          <p:nvPr>
            <p:ph idx="1"/>
          </p:nvPr>
        </p:nvSpPr>
        <p:spPr>
          <a:xfrm>
            <a:off x="3179676" y="1754814"/>
            <a:ext cx="6002424" cy="3888432"/>
          </a:xfrm>
        </p:spPr>
        <p:txBody>
          <a:bodyPr>
            <a:normAutofit fontScale="85000" lnSpcReduction="20000"/>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lgn="ctr">
              <a:buNone/>
            </a:pPr>
            <a:r>
              <a:rPr lang="nl-NL" dirty="0"/>
              <a:t>Amsterdam</a:t>
            </a:r>
          </a:p>
        </p:txBody>
      </p:sp>
      <p:pic>
        <p:nvPicPr>
          <p:cNvPr id="3074" name="Picture 2" descr="De BESTE Rondvaarten &amp; boottochten in Amsterdam van 2022 - GRATIS annuleren  | GetYourGuide">
            <a:extLst>
              <a:ext uri="{FF2B5EF4-FFF2-40B4-BE49-F238E27FC236}">
                <a16:creationId xmlns:a16="http://schemas.microsoft.com/office/drawing/2014/main" id="{95E312A5-C32E-D155-C41B-317E9D859A2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09900" y="1782361"/>
            <a:ext cx="6589986" cy="3293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4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Welke stad zie je hier?</a:t>
            </a:r>
          </a:p>
        </p:txBody>
      </p:sp>
      <p:sp>
        <p:nvSpPr>
          <p:cNvPr id="3" name="Tijdelijke aanduiding voor inhoud 2"/>
          <p:cNvSpPr>
            <a:spLocks noGrp="1"/>
          </p:cNvSpPr>
          <p:nvPr>
            <p:ph idx="1"/>
          </p:nvPr>
        </p:nvSpPr>
        <p:spPr>
          <a:xfrm>
            <a:off x="3179676" y="1754814"/>
            <a:ext cx="6002424" cy="3888432"/>
          </a:xfrm>
        </p:spPr>
        <p:txBody>
          <a:bodyPr>
            <a:normAutofit fontScale="85000" lnSpcReduction="20000"/>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lgn="ctr">
              <a:buNone/>
            </a:pPr>
            <a:r>
              <a:rPr lang="nl-NL" dirty="0"/>
              <a:t>Middelburg</a:t>
            </a:r>
          </a:p>
        </p:txBody>
      </p:sp>
      <p:pic>
        <p:nvPicPr>
          <p:cNvPr id="4098" name="Picture 2" descr="Middelburg | Zeeland.com">
            <a:extLst>
              <a:ext uri="{FF2B5EF4-FFF2-40B4-BE49-F238E27FC236}">
                <a16:creationId xmlns:a16="http://schemas.microsoft.com/office/drawing/2014/main" id="{2BFB6E32-F4B5-B3F8-2C5A-F0542C0CAF0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24125" y="2057400"/>
            <a:ext cx="714375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31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848EC4-0ED0-8090-BF5D-CAC79F0130BB}"/>
              </a:ext>
            </a:extLst>
          </p:cNvPr>
          <p:cNvSpPr>
            <a:spLocks noGrp="1"/>
          </p:cNvSpPr>
          <p:nvPr>
            <p:ph type="title"/>
          </p:nvPr>
        </p:nvSpPr>
        <p:spPr/>
        <p:txBody>
          <a:bodyPr/>
          <a:lstStyle/>
          <a:p>
            <a:r>
              <a:rPr lang="nl-NL" dirty="0"/>
              <a:t>(binnen) steden lijken steeds meer op elkaar</a:t>
            </a:r>
          </a:p>
        </p:txBody>
      </p:sp>
      <p:sp>
        <p:nvSpPr>
          <p:cNvPr id="3" name="Tijdelijke aanduiding voor inhoud 2">
            <a:extLst>
              <a:ext uri="{FF2B5EF4-FFF2-40B4-BE49-F238E27FC236}">
                <a16:creationId xmlns:a16="http://schemas.microsoft.com/office/drawing/2014/main" id="{5DA61151-46E1-3AFB-8FF9-4D6DBC995B40}"/>
              </a:ext>
            </a:extLst>
          </p:cNvPr>
          <p:cNvSpPr>
            <a:spLocks noGrp="1"/>
          </p:cNvSpPr>
          <p:nvPr>
            <p:ph idx="1"/>
          </p:nvPr>
        </p:nvSpPr>
        <p:spPr>
          <a:xfrm>
            <a:off x="747964" y="1756610"/>
            <a:ext cx="10515600" cy="3650331"/>
          </a:xfrm>
        </p:spPr>
        <p:txBody>
          <a:bodyPr/>
          <a:lstStyle/>
          <a:p>
            <a:r>
              <a:rPr lang="nl-NL" dirty="0"/>
              <a:t>Onderscheidend vermogen?</a:t>
            </a:r>
          </a:p>
          <a:p>
            <a:r>
              <a:rPr lang="nl-NL" dirty="0"/>
              <a:t>Waarom herken je de ene stad beter dan de andere?</a:t>
            </a:r>
          </a:p>
          <a:p>
            <a:r>
              <a:rPr lang="nl-NL" dirty="0"/>
              <a:t>Unieke ervaringen?</a:t>
            </a:r>
          </a:p>
          <a:p>
            <a:r>
              <a:rPr lang="nl-NL" dirty="0"/>
              <a:t>Doelgroepen?</a:t>
            </a:r>
          </a:p>
          <a:p>
            <a:r>
              <a:rPr lang="nl-NL" dirty="0"/>
              <a:t>Omgeving?</a:t>
            </a:r>
          </a:p>
        </p:txBody>
      </p:sp>
      <p:pic>
        <p:nvPicPr>
          <p:cNvPr id="1026" name="Picture 2" descr="Wat doet een ICOON voor een stad? - Stad Terneuzen : Stad Terneuzen">
            <a:extLst>
              <a:ext uri="{FF2B5EF4-FFF2-40B4-BE49-F238E27FC236}">
                <a16:creationId xmlns:a16="http://schemas.microsoft.com/office/drawing/2014/main" id="{A3F4CBE9-C9C7-ADFB-0A85-927A9A1BF7E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60411" y="3543301"/>
            <a:ext cx="7228318"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635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5020B5-9EC5-82A6-F8E9-59B55CD5051A}"/>
              </a:ext>
            </a:extLst>
          </p:cNvPr>
          <p:cNvSpPr>
            <a:spLocks noGrp="1"/>
          </p:cNvSpPr>
          <p:nvPr>
            <p:ph type="title"/>
          </p:nvPr>
        </p:nvSpPr>
        <p:spPr>
          <a:xfrm>
            <a:off x="3983051" y="4353388"/>
            <a:ext cx="6728341" cy="841745"/>
          </a:xfrm>
        </p:spPr>
        <p:txBody>
          <a:bodyPr/>
          <a:lstStyle/>
          <a:p>
            <a:r>
              <a:rPr lang="nl-NL" b="1" dirty="0">
                <a:solidFill>
                  <a:srgbClr val="7030A0"/>
                </a:solidFill>
              </a:rPr>
              <a:t>VS</a:t>
            </a:r>
          </a:p>
        </p:txBody>
      </p:sp>
      <p:pic>
        <p:nvPicPr>
          <p:cNvPr id="1026" name="Picture 2" descr="Bezoek Almere: tips, bezienswaardigheden en musea - Holland.com">
            <a:extLst>
              <a:ext uri="{FF2B5EF4-FFF2-40B4-BE49-F238E27FC236}">
                <a16:creationId xmlns:a16="http://schemas.microsoft.com/office/drawing/2014/main" id="{BF02FEA2-5DD6-6FAD-E5C8-A6E6ACBE4F8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20293976">
            <a:off x="-556413" y="-192299"/>
            <a:ext cx="7958667" cy="4476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26C5DCB-1AA0-6FB5-EF46-CE1128D2FFBE}"/>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rot="864833">
            <a:off x="5792731" y="2256630"/>
            <a:ext cx="653108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338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160C13-11C9-1FAF-EC37-7C9106C28BB9}"/>
              </a:ext>
            </a:extLst>
          </p:cNvPr>
          <p:cNvSpPr>
            <a:spLocks noGrp="1"/>
          </p:cNvSpPr>
          <p:nvPr>
            <p:ph type="title"/>
          </p:nvPr>
        </p:nvSpPr>
        <p:spPr/>
        <p:txBody>
          <a:bodyPr/>
          <a:lstStyle/>
          <a:p>
            <a:r>
              <a:rPr lang="nl-NL" b="1" dirty="0">
                <a:solidFill>
                  <a:srgbClr val="7030A0"/>
                </a:solidFill>
              </a:rPr>
              <a:t>Tokyo Tower </a:t>
            </a:r>
          </a:p>
        </p:txBody>
      </p:sp>
      <p:pic>
        <p:nvPicPr>
          <p:cNvPr id="2050" name="Picture 2" descr="Tokyo Tower met skyline">
            <a:extLst>
              <a:ext uri="{FF2B5EF4-FFF2-40B4-BE49-F238E27FC236}">
                <a16:creationId xmlns:a16="http://schemas.microsoft.com/office/drawing/2014/main" id="{01191B24-DC77-26B9-8BA1-C2D19B66A766}"/>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761930" y="1349570"/>
            <a:ext cx="7717971" cy="5143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074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3200" b="1" dirty="0">
                <a:solidFill>
                  <a:srgbClr val="B8A1FF"/>
                </a:solidFill>
                <a:latin typeface="Arial"/>
                <a:cs typeface="Arial"/>
              </a:rPr>
              <a:t>Les 5 – Citymarketing</a:t>
            </a:r>
            <a:endParaRPr lang="nl-NL" sz="3200" dirty="0">
              <a:solidFill>
                <a:srgbClr val="B8A1FF"/>
              </a:solidFill>
              <a:latin typeface="Arial"/>
              <a:cs typeface="Arial"/>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dirty="0">
                <a:solidFill>
                  <a:srgbClr val="000644"/>
                </a:solidFill>
                <a:latin typeface="Arial" panose="020B0604020202020204" pitchFamily="34" charset="0"/>
                <a:cs typeface="Arial" panose="020B0604020202020204" pitchFamily="34" charset="0"/>
              </a:rPr>
              <a:t>Specialisatie Vrijetijd</a:t>
            </a:r>
          </a:p>
          <a:p>
            <a:pPr marL="0" indent="0">
              <a:buNone/>
            </a:pPr>
            <a:endParaRPr lang="nl-NL" sz="1200" b="1" dirty="0">
              <a:solidFill>
                <a:srgbClr val="B8A1FF"/>
              </a:solidFill>
              <a:latin typeface="Arial" panose="020B0604020202020204" pitchFamily="34" charset="0"/>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4" y="1727561"/>
            <a:ext cx="4078995"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b="1" dirty="0">
                <a:solidFill>
                  <a:srgbClr val="000644"/>
                </a:solidFill>
                <a:latin typeface="Arial"/>
                <a:cs typeface="Arial"/>
              </a:rPr>
              <a:t>Begrippen</a:t>
            </a:r>
          </a:p>
          <a:p>
            <a:pPr>
              <a:buFont typeface="Wingdings" panose="05000000000000000000" pitchFamily="2" charset="2"/>
              <a:buChar char="ü"/>
            </a:pPr>
            <a:r>
              <a:rPr lang="nl-NL" sz="1200" dirty="0">
                <a:latin typeface="Arial" panose="020B0604020202020204" pitchFamily="34" charset="0"/>
                <a:cs typeface="Arial"/>
              </a:rPr>
              <a:t>Citymarketing</a:t>
            </a:r>
          </a:p>
          <a:p>
            <a:pPr>
              <a:buFont typeface="Wingdings" panose="05000000000000000000" pitchFamily="2" charset="2"/>
              <a:buChar char="ü"/>
            </a:pPr>
            <a:r>
              <a:rPr lang="nl-NL" sz="1200" dirty="0">
                <a:latin typeface="Arial" panose="020B0604020202020204" pitchFamily="34" charset="0"/>
                <a:cs typeface="Arial"/>
              </a:rPr>
              <a:t>Citybranding</a:t>
            </a:r>
          </a:p>
          <a:p>
            <a:pPr>
              <a:buFont typeface="Wingdings" panose="05000000000000000000" pitchFamily="2" charset="2"/>
              <a:buChar char="ü"/>
            </a:pPr>
            <a:endParaRPr lang="nl-NL" sz="1200" dirty="0">
              <a:latin typeface="Arial" panose="020B0604020202020204" pitchFamily="34" charset="0"/>
              <a:cs typeface="Arial"/>
            </a:endParaRPr>
          </a:p>
          <a:p>
            <a:pPr>
              <a:buFont typeface="Wingdings" panose="05000000000000000000" pitchFamily="2" charset="2"/>
              <a:buChar char="ü"/>
            </a:pPr>
            <a:endParaRPr lang="nl-NL" sz="1200" dirty="0">
              <a:latin typeface="Arial" panose="020B0604020202020204" pitchFamily="34" charset="0"/>
              <a:cs typeface="Arial"/>
            </a:endParaRPr>
          </a:p>
          <a:p>
            <a:pPr marL="0" indent="0">
              <a:buNone/>
            </a:pPr>
            <a:endParaRPr lang="nl-NL" sz="1200" dirty="0">
              <a:latin typeface="Arial" panose="020B0604020202020204" pitchFamily="34" charset="0"/>
              <a:cs typeface="Arial"/>
            </a:endParaRPr>
          </a:p>
          <a:p>
            <a:pPr>
              <a:buFont typeface="Wingdings" panose="05000000000000000000" pitchFamily="2" charset="2"/>
              <a:buChar char="ü"/>
            </a:pPr>
            <a:endParaRPr lang="nl-NL" sz="1200" dirty="0">
              <a:latin typeface="Arial" panose="020B0604020202020204" pitchFamily="34" charset="0"/>
              <a:cs typeface="Arial"/>
            </a:endParaRPr>
          </a:p>
          <a:p>
            <a:pPr>
              <a:buFont typeface="Wingdings" panose="05000000000000000000" pitchFamily="2" charset="2"/>
              <a:buChar char="ü"/>
            </a:pPr>
            <a:endParaRPr lang="nl-NL" sz="12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2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200" dirty="0">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3174001243"/>
              </p:ext>
            </p:extLst>
          </p:nvPr>
        </p:nvGraphicFramePr>
        <p:xfrm>
          <a:off x="2032961" y="6161520"/>
          <a:ext cx="7409013"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688594">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bg1">
                              <a:lumMod val="85000"/>
                            </a:schemeClr>
                          </a:solidFill>
                        </a:rPr>
                        <a:t>Week 1</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2</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3</a:t>
                      </a:r>
                      <a:endParaRPr lang="nl-NL" sz="1200" b="1" kern="1200" dirty="0">
                        <a:solidFill>
                          <a:schemeClr val="bg1">
                            <a:lumMod val="85000"/>
                          </a:schemeClr>
                        </a:solidFill>
                        <a:latin typeface="+mn-lt"/>
                        <a:ea typeface="+mn-ea"/>
                        <a:cs typeface="+mn-cs"/>
                      </a:endParaRPr>
                    </a:p>
                  </a:txBody>
                  <a:tcPr anchor="ctr"/>
                </a:tc>
                <a:tc>
                  <a:txBody>
                    <a:bodyPr/>
                    <a:lstStyle/>
                    <a:p>
                      <a:pPr marL="0" algn="ctr" defTabSz="914400" rtl="0" eaLnBrk="1" latinLnBrk="0" hangingPunct="1"/>
                      <a:r>
                        <a:rPr lang="nl-NL" sz="1200" b="1" kern="1200" dirty="0">
                          <a:solidFill>
                            <a:schemeClr val="bg1">
                              <a:lumMod val="85000"/>
                            </a:schemeClr>
                          </a:solidFill>
                        </a:rPr>
                        <a:t>Week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200" b="1" kern="1200" dirty="0">
                          <a:solidFill>
                            <a:schemeClr val="tx1">
                              <a:lumMod val="95000"/>
                              <a:lumOff val="5000"/>
                            </a:schemeClr>
                          </a:solidFill>
                        </a:rPr>
                        <a:t>Week 5</a:t>
                      </a:r>
                      <a:endParaRPr lang="nl-NL" sz="1200" b="1" kern="1200" dirty="0">
                        <a:solidFill>
                          <a:schemeClr val="tx1">
                            <a:lumMod val="95000"/>
                            <a:lumOff val="5000"/>
                          </a:schemeClr>
                        </a:solidFill>
                        <a:latin typeface="+mn-lt"/>
                        <a:ea typeface="+mn-ea"/>
                        <a:cs typeface="+mn-cs"/>
                      </a:endParaRPr>
                    </a:p>
                  </a:txBody>
                  <a:tcPr anchor="ctr"/>
                </a:tc>
                <a:tc>
                  <a:txBody>
                    <a:bodyPr/>
                    <a:lstStyle/>
                    <a:p>
                      <a:pPr algn="ctr"/>
                      <a:r>
                        <a:rPr lang="nl-NL" sz="1200">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a:latin typeface="Arial" panose="020B0604020202020204" pitchFamily="34" charset="0"/>
                <a:cs typeface="Arial" panose="020B0604020202020204" pitchFamily="34" charset="0"/>
              </a:rPr>
              <a:t> Verantwoording</a:t>
            </a:r>
          </a:p>
          <a:p>
            <a:pPr>
              <a:buFont typeface="Wingdings" panose="05000000000000000000" pitchFamily="2" charset="2"/>
              <a:buChar char="q"/>
            </a:pPr>
            <a:r>
              <a:rPr lang="nl-NL" sz="1200">
                <a:solidFill>
                  <a:schemeClr val="bg1">
                    <a:lumMod val="85000"/>
                  </a:schemeClr>
                </a:solidFill>
                <a:latin typeface="Arial" panose="020B0604020202020204" pitchFamily="34" charset="0"/>
                <a:cs typeface="Arial" panose="020B0604020202020204" pitchFamily="34" charset="0"/>
              </a:rPr>
              <a:t> Presentatie</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724771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7" name="Rectangle 4106">
            <a:extLst>
              <a:ext uri="{FF2B5EF4-FFF2-40B4-BE49-F238E27FC236}">
                <a16:creationId xmlns:a16="http://schemas.microsoft.com/office/drawing/2014/main" id="{71A784BF-09DB-448D-99FC-B49DFC660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09" name="Rectangle 4108">
            <a:extLst>
              <a:ext uri="{FF2B5EF4-FFF2-40B4-BE49-F238E27FC236}">
                <a16:creationId xmlns:a16="http://schemas.microsoft.com/office/drawing/2014/main" id="{917859B3-4C91-478D-929D-BB6433F90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838200" y="4435052"/>
            <a:ext cx="3093720" cy="1645920"/>
          </a:xfrm>
        </p:spPr>
        <p:txBody>
          <a:bodyPr>
            <a:normAutofit/>
          </a:bodyPr>
          <a:lstStyle/>
          <a:p>
            <a:r>
              <a:rPr lang="nl-NL" sz="2600" dirty="0"/>
              <a:t>Wat is </a:t>
            </a:r>
            <a:r>
              <a:rPr lang="nl-NL" sz="2600" u="sng" dirty="0"/>
              <a:t>citymarketing </a:t>
            </a:r>
            <a:r>
              <a:rPr lang="nl-NL" sz="2600" dirty="0"/>
              <a:t>eigenlijk?</a:t>
            </a:r>
          </a:p>
        </p:txBody>
      </p:sp>
      <p:pic>
        <p:nvPicPr>
          <p:cNvPr id="4" name="Picture 2" descr="Mindlabs - Spoorzone Tilburg Mindlabs, MindLabs, Spoorzone, Spoorzone Tilburg">
            <a:extLst>
              <a:ext uri="{FF2B5EF4-FFF2-40B4-BE49-F238E27FC236}">
                <a16:creationId xmlns:a16="http://schemas.microsoft.com/office/drawing/2014/main" id="{449A85C6-9E0D-432D-5306-20A98FEC0BA4}"/>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0" y="-6"/>
            <a:ext cx="3931900" cy="400507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MHT IJsclubweg 2 pallieter  hockey  evenement  studentenactiviteit  hockeytoernooi PMHT pollieter mixed hockey tournooi feest">
            <a:extLst>
              <a:ext uri="{FF2B5EF4-FFF2-40B4-BE49-F238E27FC236}">
                <a16:creationId xmlns:a16="http://schemas.microsoft.com/office/drawing/2014/main" id="{FA348F5D-EF84-14AD-1097-BACB50475F3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130040" y="6"/>
            <a:ext cx="3931920" cy="400507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 ">
            <a:extLst>
              <a:ext uri="{FF2B5EF4-FFF2-40B4-BE49-F238E27FC236}">
                <a16:creationId xmlns:a16="http://schemas.microsoft.com/office/drawing/2014/main" id="{18C557E2-0425-F75D-DB00-7391ADFD6A24}"/>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260080" y="-1"/>
            <a:ext cx="3931920" cy="4005072"/>
          </a:xfrm>
          <a:prstGeom prst="rect">
            <a:avLst/>
          </a:prstGeom>
          <a:noFill/>
          <a:extLst>
            <a:ext uri="{909E8E84-426E-40DD-AFC4-6F175D3DCCD1}">
              <a14:hiddenFill xmlns:a14="http://schemas.microsoft.com/office/drawing/2010/main">
                <a:solidFill>
                  <a:srgbClr val="FFFFFF"/>
                </a:solidFill>
              </a14:hiddenFill>
            </a:ext>
          </a:extLst>
        </p:spPr>
      </p:pic>
      <p:sp>
        <p:nvSpPr>
          <p:cNvPr id="4111" name="Rectangle 4110">
            <a:extLst>
              <a:ext uri="{FF2B5EF4-FFF2-40B4-BE49-F238E27FC236}">
                <a16:creationId xmlns:a16="http://schemas.microsoft.com/office/drawing/2014/main" id="{6283FBD2-A663-469F-855C-06D86E3C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13" name="Rectangle 4112">
            <a:extLst>
              <a:ext uri="{FF2B5EF4-FFF2-40B4-BE49-F238E27FC236}">
                <a16:creationId xmlns:a16="http://schemas.microsoft.com/office/drawing/2014/main" id="{8A1279FC-7441-4E55-B082-2774E6316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520"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4380266" y="4435052"/>
            <a:ext cx="7104188" cy="1645920"/>
          </a:xfrm>
        </p:spPr>
        <p:txBody>
          <a:bodyPr anchor="ctr">
            <a:normAutofit/>
          </a:bodyPr>
          <a:lstStyle/>
          <a:p>
            <a:pPr marL="0" indent="0">
              <a:buNone/>
            </a:pPr>
            <a:endParaRPr lang="nl-NL" sz="1800" dirty="0"/>
          </a:p>
          <a:p>
            <a:pPr marL="0" indent="0">
              <a:buNone/>
            </a:pPr>
            <a:endParaRPr lang="nl-NL" sz="1800" b="1" i="1" dirty="0"/>
          </a:p>
          <a:p>
            <a:pPr marL="0" indent="0">
              <a:buNone/>
            </a:pPr>
            <a:r>
              <a:rPr lang="nl-NL" sz="2000" b="1" i="1" dirty="0">
                <a:solidFill>
                  <a:srgbClr val="7030A0"/>
                </a:solidFill>
              </a:rPr>
              <a:t>Alle promotionele activiteiten van een stad</a:t>
            </a:r>
          </a:p>
        </p:txBody>
      </p:sp>
    </p:spTree>
    <p:extLst>
      <p:ext uri="{BB962C8B-B14F-4D97-AF65-F5344CB8AC3E}">
        <p14:creationId xmlns:p14="http://schemas.microsoft.com/office/powerpoint/2010/main" val="13838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40080" y="325369"/>
            <a:ext cx="4368602" cy="1956841"/>
          </a:xfrm>
        </p:spPr>
        <p:txBody>
          <a:bodyPr anchor="b">
            <a:normAutofit/>
          </a:bodyPr>
          <a:lstStyle/>
          <a:p>
            <a:r>
              <a:rPr lang="nl-NL" sz="5400" b="1" dirty="0"/>
              <a:t>Concurrentie</a:t>
            </a:r>
          </a:p>
        </p:txBody>
      </p:sp>
      <p:sp>
        <p:nvSpPr>
          <p:cNvPr id="308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640080" y="2872899"/>
            <a:ext cx="4243589" cy="3320668"/>
          </a:xfrm>
        </p:spPr>
        <p:txBody>
          <a:bodyPr>
            <a:normAutofit/>
          </a:bodyPr>
          <a:lstStyle/>
          <a:p>
            <a:r>
              <a:rPr lang="nl-NL" sz="2200" dirty="0"/>
              <a:t>Het centrum van steden lijken steeds meer op elkaar.</a:t>
            </a:r>
          </a:p>
          <a:p>
            <a:r>
              <a:rPr lang="nl-NL" sz="2200" dirty="0"/>
              <a:t>Gevolg: citymarketing / </a:t>
            </a:r>
            <a:r>
              <a:rPr lang="nl-NL" sz="2200" dirty="0" err="1"/>
              <a:t>citybranding</a:t>
            </a:r>
            <a:endParaRPr lang="nl-NL" sz="2200" dirty="0"/>
          </a:p>
          <a:p>
            <a:endParaRPr lang="nl-NL" sz="2200" dirty="0"/>
          </a:p>
          <a:p>
            <a:pPr marL="0" indent="0">
              <a:buNone/>
            </a:pPr>
            <a:r>
              <a:rPr lang="nl-NL" sz="2400" b="1" i="1" dirty="0">
                <a:solidFill>
                  <a:srgbClr val="7030A0"/>
                </a:solidFill>
              </a:rPr>
              <a:t>Hoe maken we onze stad zo aantrekkelijk mogelijk?</a:t>
            </a:r>
          </a:p>
        </p:txBody>
      </p:sp>
      <p:pic>
        <p:nvPicPr>
          <p:cNvPr id="3074" name="Picture 2" descr="centraal station  station  station tilburg  centraal station  ns  vervoer">
            <a:extLst>
              <a:ext uri="{FF2B5EF4-FFF2-40B4-BE49-F238E27FC236}">
                <a16:creationId xmlns:a16="http://schemas.microsoft.com/office/drawing/2014/main" id="{190EB6AD-643D-E13D-584B-C80AEB9C7A4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048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53D005-C75C-104F-60E8-E62B05E49825}"/>
              </a:ext>
            </a:extLst>
          </p:cNvPr>
          <p:cNvSpPr>
            <a:spLocks noGrp="1"/>
          </p:cNvSpPr>
          <p:nvPr>
            <p:ph type="title"/>
          </p:nvPr>
        </p:nvSpPr>
        <p:spPr/>
        <p:txBody>
          <a:bodyPr/>
          <a:lstStyle/>
          <a:p>
            <a:r>
              <a:rPr lang="nl-NL" b="1" dirty="0">
                <a:solidFill>
                  <a:srgbClr val="7030A0"/>
                </a:solidFill>
              </a:rPr>
              <a:t>Verschil </a:t>
            </a:r>
            <a:r>
              <a:rPr lang="nl-NL" b="1" dirty="0" err="1">
                <a:solidFill>
                  <a:srgbClr val="7030A0"/>
                </a:solidFill>
              </a:rPr>
              <a:t>city</a:t>
            </a:r>
            <a:r>
              <a:rPr lang="nl-NL" b="1" dirty="0">
                <a:solidFill>
                  <a:srgbClr val="7030A0"/>
                </a:solidFill>
              </a:rPr>
              <a:t> branding / </a:t>
            </a:r>
            <a:r>
              <a:rPr lang="nl-NL" b="1" dirty="0" err="1">
                <a:solidFill>
                  <a:srgbClr val="7030A0"/>
                </a:solidFill>
              </a:rPr>
              <a:t>city</a:t>
            </a:r>
            <a:r>
              <a:rPr lang="nl-NL" b="1" dirty="0">
                <a:solidFill>
                  <a:srgbClr val="7030A0"/>
                </a:solidFill>
              </a:rPr>
              <a:t> marketing?</a:t>
            </a:r>
          </a:p>
        </p:txBody>
      </p:sp>
      <p:sp>
        <p:nvSpPr>
          <p:cNvPr id="3" name="Tijdelijke aanduiding voor inhoud 2">
            <a:extLst>
              <a:ext uri="{FF2B5EF4-FFF2-40B4-BE49-F238E27FC236}">
                <a16:creationId xmlns:a16="http://schemas.microsoft.com/office/drawing/2014/main" id="{E2ADFC79-8279-9803-7141-FB4BB198EB02}"/>
              </a:ext>
            </a:extLst>
          </p:cNvPr>
          <p:cNvSpPr>
            <a:spLocks noGrp="1"/>
          </p:cNvSpPr>
          <p:nvPr>
            <p:ph idx="1"/>
          </p:nvPr>
        </p:nvSpPr>
        <p:spPr/>
        <p:txBody>
          <a:bodyPr/>
          <a:lstStyle/>
          <a:p>
            <a:r>
              <a:rPr lang="nl-NL" b="0" i="0" dirty="0">
                <a:solidFill>
                  <a:srgbClr val="202124"/>
                </a:solidFill>
                <a:effectLst/>
                <a:latin typeface="Google Sans"/>
              </a:rPr>
              <a:t>"Je moet mensen verleiden je stad of streek te bezoeken, daarvoor moet je een totaalconcept vermarkten en dat gaat alleen vanuit je identiteit.” </a:t>
            </a:r>
          </a:p>
          <a:p>
            <a:r>
              <a:rPr lang="nl-NL" b="0" i="0" dirty="0">
                <a:solidFill>
                  <a:srgbClr val="040C28"/>
                </a:solidFill>
                <a:effectLst/>
                <a:latin typeface="Google Sans"/>
              </a:rPr>
              <a:t>Waar </a:t>
            </a:r>
            <a:r>
              <a:rPr lang="nl-NL" b="0" i="0" dirty="0">
                <a:solidFill>
                  <a:srgbClr val="7030A0"/>
                </a:solidFill>
                <a:effectLst/>
                <a:latin typeface="Google Sans"/>
              </a:rPr>
              <a:t>citymarketing</a:t>
            </a:r>
            <a:r>
              <a:rPr lang="nl-NL" b="0" i="0" dirty="0">
                <a:solidFill>
                  <a:srgbClr val="040C28"/>
                </a:solidFill>
                <a:effectLst/>
                <a:latin typeface="Google Sans"/>
              </a:rPr>
              <a:t> veel meer gaat over de </a:t>
            </a:r>
            <a:r>
              <a:rPr lang="nl-NL" b="0" i="0" dirty="0">
                <a:solidFill>
                  <a:srgbClr val="7030A0"/>
                </a:solidFill>
                <a:effectLst/>
                <a:latin typeface="Google Sans"/>
              </a:rPr>
              <a:t>wensen en behoeften </a:t>
            </a:r>
            <a:r>
              <a:rPr lang="nl-NL" b="0" i="0" dirty="0">
                <a:solidFill>
                  <a:srgbClr val="040C28"/>
                </a:solidFill>
                <a:effectLst/>
                <a:latin typeface="Google Sans"/>
              </a:rPr>
              <a:t>van de gasten, gaat </a:t>
            </a:r>
            <a:r>
              <a:rPr lang="nl-NL" b="0" i="0" dirty="0" err="1">
                <a:solidFill>
                  <a:srgbClr val="7030A0"/>
                </a:solidFill>
                <a:effectLst/>
                <a:latin typeface="Google Sans"/>
              </a:rPr>
              <a:t>citybranding</a:t>
            </a:r>
            <a:r>
              <a:rPr lang="nl-NL" b="0" i="0" dirty="0">
                <a:solidFill>
                  <a:srgbClr val="7030A0"/>
                </a:solidFill>
                <a:effectLst/>
                <a:latin typeface="Google Sans"/>
              </a:rPr>
              <a:t> </a:t>
            </a:r>
            <a:r>
              <a:rPr lang="nl-NL" b="0" i="0" dirty="0">
                <a:solidFill>
                  <a:srgbClr val="040C28"/>
                </a:solidFill>
                <a:effectLst/>
                <a:latin typeface="Google Sans"/>
              </a:rPr>
              <a:t>over je eigen</a:t>
            </a:r>
            <a:r>
              <a:rPr lang="nl-NL" b="0" i="0" dirty="0">
                <a:solidFill>
                  <a:srgbClr val="7030A0"/>
                </a:solidFill>
                <a:effectLst/>
                <a:latin typeface="Google Sans"/>
              </a:rPr>
              <a:t> identiteit </a:t>
            </a:r>
            <a:r>
              <a:rPr lang="nl-NL" b="0" i="0" dirty="0">
                <a:solidFill>
                  <a:srgbClr val="040C28"/>
                </a:solidFill>
                <a:effectLst/>
                <a:latin typeface="Google Sans"/>
              </a:rPr>
              <a:t>waarmee je mensen moet verleiden</a:t>
            </a:r>
            <a:endParaRPr lang="nl-NL" dirty="0"/>
          </a:p>
        </p:txBody>
      </p:sp>
    </p:spTree>
    <p:extLst>
      <p:ext uri="{BB962C8B-B14F-4D97-AF65-F5344CB8AC3E}">
        <p14:creationId xmlns:p14="http://schemas.microsoft.com/office/powerpoint/2010/main" val="3302329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60BAF9-B263-AD20-37E7-39BB70F7E99A}"/>
              </a:ext>
            </a:extLst>
          </p:cNvPr>
          <p:cNvSpPr>
            <a:spLocks noGrp="1"/>
          </p:cNvSpPr>
          <p:nvPr>
            <p:ph type="title"/>
          </p:nvPr>
        </p:nvSpPr>
        <p:spPr/>
        <p:txBody>
          <a:bodyPr/>
          <a:lstStyle/>
          <a:p>
            <a:r>
              <a:rPr lang="nl-NL" b="1" dirty="0">
                <a:solidFill>
                  <a:srgbClr val="7030A0"/>
                </a:solidFill>
              </a:rPr>
              <a:t>City branding </a:t>
            </a:r>
          </a:p>
        </p:txBody>
      </p:sp>
      <p:sp>
        <p:nvSpPr>
          <p:cNvPr id="3" name="Tijdelijke aanduiding voor inhoud 2">
            <a:extLst>
              <a:ext uri="{FF2B5EF4-FFF2-40B4-BE49-F238E27FC236}">
                <a16:creationId xmlns:a16="http://schemas.microsoft.com/office/drawing/2014/main" id="{74755305-EB4B-BB93-FF2C-B686F209F9D6}"/>
              </a:ext>
            </a:extLst>
          </p:cNvPr>
          <p:cNvSpPr>
            <a:spLocks noGrp="1"/>
          </p:cNvSpPr>
          <p:nvPr>
            <p:ph idx="1"/>
          </p:nvPr>
        </p:nvSpPr>
        <p:spPr>
          <a:xfrm>
            <a:off x="1469858" y="1389994"/>
            <a:ext cx="8787063" cy="545210"/>
          </a:xfrm>
        </p:spPr>
        <p:txBody>
          <a:bodyPr>
            <a:normAutofit fontScale="92500"/>
          </a:bodyPr>
          <a:lstStyle/>
          <a:p>
            <a:pPr marL="0" indent="0">
              <a:buNone/>
            </a:pPr>
            <a:r>
              <a:rPr lang="nl-NL" dirty="0"/>
              <a:t>Originele elementen uit een stad </a:t>
            </a:r>
            <a:r>
              <a:rPr lang="nl-NL" dirty="0">
                <a:sym typeface="Wingdings" panose="05000000000000000000" pitchFamily="2" charset="2"/>
              </a:rPr>
              <a:t> omzetten naar iets hips?</a:t>
            </a:r>
            <a:endParaRPr lang="nl-NL" dirty="0"/>
          </a:p>
        </p:txBody>
      </p:sp>
      <p:pic>
        <p:nvPicPr>
          <p:cNvPr id="2052" name="Picture 4" descr="Almere City Marketing - Burger Support">
            <a:extLst>
              <a:ext uri="{FF2B5EF4-FFF2-40B4-BE49-F238E27FC236}">
                <a16:creationId xmlns:a16="http://schemas.microsoft.com/office/drawing/2014/main" id="{E8A14969-3AEB-491D-F281-FF8BCF30E29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23058" y="2428374"/>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ive ways Place Branding can revitalize the city development - Sheet9">
            <a:extLst>
              <a:ext uri="{FF2B5EF4-FFF2-40B4-BE49-F238E27FC236}">
                <a16:creationId xmlns:a16="http://schemas.microsoft.com/office/drawing/2014/main" id="{CC10D349-586E-85BA-F214-4EFB686BDC0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1255" y="1991226"/>
            <a:ext cx="4939603" cy="4418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39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258375-A606-1984-DB59-E167343A343B}"/>
              </a:ext>
            </a:extLst>
          </p:cNvPr>
          <p:cNvSpPr>
            <a:spLocks noGrp="1"/>
          </p:cNvSpPr>
          <p:nvPr>
            <p:ph type="title"/>
          </p:nvPr>
        </p:nvSpPr>
        <p:spPr/>
        <p:txBody>
          <a:bodyPr/>
          <a:lstStyle/>
          <a:p>
            <a:endParaRPr lang="nl-NL" dirty="0"/>
          </a:p>
        </p:txBody>
      </p:sp>
      <p:pic>
        <p:nvPicPr>
          <p:cNvPr id="5122" name="Picture 2" descr="Wijnkist 2 vaks - Dègge Bedankt Zèèt Dè Witte">
            <a:extLst>
              <a:ext uri="{FF2B5EF4-FFF2-40B4-BE49-F238E27FC236}">
                <a16:creationId xmlns:a16="http://schemas.microsoft.com/office/drawing/2014/main" id="{6FB24370-8CBE-FD1B-5C63-3F4736B732C6}"/>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0" y="152400"/>
            <a:ext cx="6705600" cy="67056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Mok 'Bekaant weekend' | Goed Gemòkt">
            <a:extLst>
              <a:ext uri="{FF2B5EF4-FFF2-40B4-BE49-F238E27FC236}">
                <a16:creationId xmlns:a16="http://schemas.microsoft.com/office/drawing/2014/main" id="{89A79CEC-09F1-2827-AD1E-935C45254F0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81751" y="0"/>
            <a:ext cx="5810250" cy="581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715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74603C-532D-D27B-97E5-9A28C8E88871}"/>
              </a:ext>
            </a:extLst>
          </p:cNvPr>
          <p:cNvSpPr>
            <a:spLocks noGrp="1"/>
          </p:cNvSpPr>
          <p:nvPr>
            <p:ph type="title"/>
          </p:nvPr>
        </p:nvSpPr>
        <p:spPr/>
        <p:txBody>
          <a:bodyPr/>
          <a:lstStyle/>
          <a:p>
            <a:endParaRPr lang="nl-NL" dirty="0"/>
          </a:p>
        </p:txBody>
      </p:sp>
      <p:pic>
        <p:nvPicPr>
          <p:cNvPr id="6146" name="Picture 2" descr="1">
            <a:extLst>
              <a:ext uri="{FF2B5EF4-FFF2-40B4-BE49-F238E27FC236}">
                <a16:creationId xmlns:a16="http://schemas.microsoft.com/office/drawing/2014/main" id="{F0E45DE2-16CD-B3B6-54E3-C36C79E060DA}"/>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54417" y="60325"/>
            <a:ext cx="9881448" cy="33686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2">
            <a:extLst>
              <a:ext uri="{FF2B5EF4-FFF2-40B4-BE49-F238E27FC236}">
                <a16:creationId xmlns:a16="http://schemas.microsoft.com/office/drawing/2014/main" id="{BA0DB07E-94E4-88BC-F851-14E27CBF906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1970" y="3276600"/>
            <a:ext cx="9435061" cy="321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244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20471F-645F-8D0C-1734-127E8534ACA6}"/>
              </a:ext>
            </a:extLst>
          </p:cNvPr>
          <p:cNvSpPr>
            <a:spLocks noGrp="1"/>
          </p:cNvSpPr>
          <p:nvPr>
            <p:ph type="title"/>
          </p:nvPr>
        </p:nvSpPr>
        <p:spPr/>
        <p:txBody>
          <a:bodyPr/>
          <a:lstStyle/>
          <a:p>
            <a:r>
              <a:rPr lang="nl-NL" dirty="0">
                <a:solidFill>
                  <a:srgbClr val="7030A0"/>
                </a:solidFill>
              </a:rPr>
              <a:t>Citybranding</a:t>
            </a:r>
            <a:r>
              <a:rPr lang="nl-NL" dirty="0"/>
              <a:t>; de </a:t>
            </a:r>
            <a:r>
              <a:rPr lang="nl-NL" u="sng" dirty="0"/>
              <a:t>identiteit</a:t>
            </a:r>
            <a:r>
              <a:rPr lang="nl-NL" dirty="0"/>
              <a:t> waarmee je de doelgroep kunt verleiden  </a:t>
            </a:r>
          </a:p>
        </p:txBody>
      </p:sp>
      <p:pic>
        <p:nvPicPr>
          <p:cNvPr id="7170" name="Picture 2" descr="4">
            <a:extLst>
              <a:ext uri="{FF2B5EF4-FFF2-40B4-BE49-F238E27FC236}">
                <a16:creationId xmlns:a16="http://schemas.microsoft.com/office/drawing/2014/main" id="{9A962455-3B72-2DCF-B247-0932CAF5B033}"/>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940469" y="2172154"/>
            <a:ext cx="10515600" cy="3584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424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D072FA-DD14-C511-D466-5243E58E5DEC}"/>
              </a:ext>
            </a:extLst>
          </p:cNvPr>
          <p:cNvSpPr>
            <a:spLocks noGrp="1"/>
          </p:cNvSpPr>
          <p:nvPr>
            <p:ph type="title"/>
          </p:nvPr>
        </p:nvSpPr>
        <p:spPr/>
        <p:txBody>
          <a:bodyPr/>
          <a:lstStyle/>
          <a:p>
            <a:r>
              <a:rPr lang="nl-NL" dirty="0"/>
              <a:t>Waarom </a:t>
            </a:r>
            <a:r>
              <a:rPr lang="nl-NL" b="1" dirty="0">
                <a:solidFill>
                  <a:srgbClr val="7030A0"/>
                </a:solidFill>
              </a:rPr>
              <a:t>citymarketing</a:t>
            </a:r>
            <a:r>
              <a:rPr lang="nl-NL" dirty="0"/>
              <a:t>?</a:t>
            </a:r>
          </a:p>
        </p:txBody>
      </p:sp>
      <p:sp>
        <p:nvSpPr>
          <p:cNvPr id="3" name="Tijdelijke aanduiding voor inhoud 2">
            <a:extLst>
              <a:ext uri="{FF2B5EF4-FFF2-40B4-BE49-F238E27FC236}">
                <a16:creationId xmlns:a16="http://schemas.microsoft.com/office/drawing/2014/main" id="{957AC491-8700-F2EA-4811-8935B26A6BF5}"/>
              </a:ext>
            </a:extLst>
          </p:cNvPr>
          <p:cNvSpPr>
            <a:spLocks noGrp="1"/>
          </p:cNvSpPr>
          <p:nvPr>
            <p:ph idx="1"/>
          </p:nvPr>
        </p:nvSpPr>
        <p:spPr/>
        <p:txBody>
          <a:bodyPr/>
          <a:lstStyle/>
          <a:p>
            <a:r>
              <a:rPr lang="nl-NL" dirty="0"/>
              <a:t>Verbinding inwoners met de stad </a:t>
            </a:r>
          </a:p>
          <a:p>
            <a:r>
              <a:rPr lang="nl-NL" dirty="0"/>
              <a:t>Economisch belang</a:t>
            </a:r>
          </a:p>
          <a:p>
            <a:r>
              <a:rPr lang="nl-NL" dirty="0"/>
              <a:t>Sociale cohesie vergroten</a:t>
            </a:r>
          </a:p>
          <a:p>
            <a:r>
              <a:rPr lang="nl-NL" dirty="0"/>
              <a:t>Je stad aantrekkelijk maken om te bezoeken </a:t>
            </a:r>
          </a:p>
        </p:txBody>
      </p:sp>
      <p:pic>
        <p:nvPicPr>
          <p:cNvPr id="3074" name="Picture 2" descr="City Marketing - Kruikenstad">
            <a:extLst>
              <a:ext uri="{FF2B5EF4-FFF2-40B4-BE49-F238E27FC236}">
                <a16:creationId xmlns:a16="http://schemas.microsoft.com/office/drawing/2014/main" id="{4C64B422-E984-456E-0C30-CE249EFAB02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81829" y="681037"/>
            <a:ext cx="2384788" cy="1771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7030A0"/>
                </a:solidFill>
              </a:rPr>
              <a:t>Redenen</a:t>
            </a:r>
            <a:r>
              <a:rPr lang="nl-NL" dirty="0">
                <a:solidFill>
                  <a:srgbClr val="7030A0"/>
                </a:solidFill>
              </a:rPr>
              <a:t> </a:t>
            </a:r>
            <a:r>
              <a:rPr lang="nl-NL" dirty="0"/>
              <a:t>om een stad te bezoeken</a:t>
            </a:r>
          </a:p>
        </p:txBody>
      </p:sp>
      <p:sp>
        <p:nvSpPr>
          <p:cNvPr id="3" name="Tijdelijke aanduiding voor inhoud 2"/>
          <p:cNvSpPr>
            <a:spLocks noGrp="1"/>
          </p:cNvSpPr>
          <p:nvPr>
            <p:ph idx="1"/>
          </p:nvPr>
        </p:nvSpPr>
        <p:spPr>
          <a:xfrm>
            <a:off x="838200" y="1580471"/>
            <a:ext cx="6002424" cy="3697058"/>
          </a:xfrm>
        </p:spPr>
        <p:txBody>
          <a:bodyPr>
            <a:normAutofit/>
          </a:bodyPr>
          <a:lstStyle/>
          <a:p>
            <a:r>
              <a:rPr lang="nl-NL" dirty="0"/>
              <a:t>Wie bezoekt er wel eens een stad?</a:t>
            </a:r>
          </a:p>
          <a:p>
            <a:pPr marL="0" indent="0">
              <a:buNone/>
            </a:pPr>
            <a:endParaRPr lang="nl-NL" dirty="0"/>
          </a:p>
          <a:p>
            <a:r>
              <a:rPr lang="nl-NL" dirty="0"/>
              <a:t>Waarom bezoek jij een stad?</a:t>
            </a:r>
          </a:p>
          <a:p>
            <a:endParaRPr lang="nl-NL" dirty="0"/>
          </a:p>
          <a:p>
            <a:r>
              <a:rPr lang="nl-NL" dirty="0"/>
              <a:t>Waarom juist DIE stad?</a:t>
            </a:r>
          </a:p>
        </p:txBody>
      </p:sp>
    </p:spTree>
    <p:extLst>
      <p:ext uri="{BB962C8B-B14F-4D97-AF65-F5344CB8AC3E}">
        <p14:creationId xmlns:p14="http://schemas.microsoft.com/office/powerpoint/2010/main" val="17031860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Redenen om een stad te bezoeken</a:t>
            </a:r>
          </a:p>
        </p:txBody>
      </p:sp>
      <p:sp>
        <p:nvSpPr>
          <p:cNvPr id="3" name="Tijdelijke aanduiding voor inhoud 2"/>
          <p:cNvSpPr>
            <a:spLocks noGrp="1"/>
          </p:cNvSpPr>
          <p:nvPr>
            <p:ph idx="1"/>
          </p:nvPr>
        </p:nvSpPr>
        <p:spPr>
          <a:xfrm>
            <a:off x="838200" y="1580471"/>
            <a:ext cx="6002424" cy="3697058"/>
          </a:xfrm>
        </p:spPr>
        <p:txBody>
          <a:bodyPr>
            <a:normAutofit/>
          </a:bodyPr>
          <a:lstStyle/>
          <a:p>
            <a:r>
              <a:rPr lang="nl-NL" dirty="0"/>
              <a:t>Waarom bezoek jij een stad?</a:t>
            </a:r>
          </a:p>
          <a:p>
            <a:pPr marL="0" indent="0">
              <a:buNone/>
            </a:pPr>
            <a:endParaRPr lang="nl-NL" dirty="0"/>
          </a:p>
          <a:p>
            <a:r>
              <a:rPr lang="nl-NL" dirty="0"/>
              <a:t>Reden kunnen zijn:</a:t>
            </a:r>
          </a:p>
          <a:p>
            <a:pPr lvl="1"/>
            <a:r>
              <a:rPr lang="nl-NL" dirty="0"/>
              <a:t>Mooi / historisch centrum</a:t>
            </a:r>
          </a:p>
          <a:p>
            <a:pPr lvl="1"/>
            <a:r>
              <a:rPr lang="nl-NL" dirty="0"/>
              <a:t>Goede winkels</a:t>
            </a:r>
          </a:p>
          <a:p>
            <a:pPr lvl="1"/>
            <a:r>
              <a:rPr lang="nl-NL" dirty="0"/>
              <a:t>Goede horeca</a:t>
            </a:r>
          </a:p>
          <a:p>
            <a:pPr lvl="1"/>
            <a:r>
              <a:rPr lang="nl-NL" dirty="0"/>
              <a:t>Leuke evenementen</a:t>
            </a:r>
          </a:p>
          <a:p>
            <a:pPr lvl="1"/>
            <a:r>
              <a:rPr lang="nl-NL" dirty="0"/>
              <a:t>Aansprekend cultureel aanbod</a:t>
            </a:r>
          </a:p>
        </p:txBody>
      </p:sp>
    </p:spTree>
    <p:extLst>
      <p:ext uri="{BB962C8B-B14F-4D97-AF65-F5344CB8AC3E}">
        <p14:creationId xmlns:p14="http://schemas.microsoft.com/office/powerpoint/2010/main" val="328911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anim calcmode="lin" valueType="num">
                                      <p:cBhvr>
                                        <p:cTn id="3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B606C2-5BF9-4C01-B02F-0495AB573A26}"/>
              </a:ext>
            </a:extLst>
          </p:cNvPr>
          <p:cNvSpPr>
            <a:spLocks noGrp="1"/>
          </p:cNvSpPr>
          <p:nvPr>
            <p:ph type="title"/>
          </p:nvPr>
        </p:nvSpPr>
        <p:spPr/>
        <p:txBody>
          <a:bodyPr/>
          <a:lstStyle/>
          <a:p>
            <a:r>
              <a:rPr lang="nl-NL" b="1" dirty="0">
                <a:solidFill>
                  <a:srgbClr val="7030A0"/>
                </a:solidFill>
              </a:rPr>
              <a:t>Vandaag</a:t>
            </a:r>
          </a:p>
        </p:txBody>
      </p:sp>
      <p:sp>
        <p:nvSpPr>
          <p:cNvPr id="3" name="Tijdelijke aanduiding voor inhoud 2">
            <a:extLst>
              <a:ext uri="{FF2B5EF4-FFF2-40B4-BE49-F238E27FC236}">
                <a16:creationId xmlns:a16="http://schemas.microsoft.com/office/drawing/2014/main" id="{76D380B1-7184-4AD7-96A8-5D421148340A}"/>
              </a:ext>
            </a:extLst>
          </p:cNvPr>
          <p:cNvSpPr>
            <a:spLocks noGrp="1"/>
          </p:cNvSpPr>
          <p:nvPr>
            <p:ph idx="1"/>
          </p:nvPr>
        </p:nvSpPr>
        <p:spPr>
          <a:xfrm>
            <a:off x="838200" y="1825625"/>
            <a:ext cx="11136086" cy="4351338"/>
          </a:xfrm>
        </p:spPr>
        <p:txBody>
          <a:bodyPr>
            <a:normAutofit lnSpcReduction="10000"/>
          </a:bodyPr>
          <a:lstStyle/>
          <a:p>
            <a:r>
              <a:rPr lang="nl-NL" dirty="0"/>
              <a:t>Terugblik vorige week / weken. Wat hebben we ook alweer gedaan?</a:t>
            </a:r>
          </a:p>
          <a:p>
            <a:pPr marL="0" indent="0">
              <a:buNone/>
            </a:pPr>
            <a:endParaRPr lang="nl-NL" dirty="0"/>
          </a:p>
          <a:p>
            <a:pPr marL="0" indent="0">
              <a:buNone/>
            </a:pPr>
            <a:r>
              <a:rPr lang="nl-NL" dirty="0">
                <a:sym typeface="Wingdings" panose="05000000000000000000" pitchFamily="2" charset="2"/>
              </a:rPr>
              <a:t> </a:t>
            </a:r>
            <a:r>
              <a:rPr lang="nl-NL" dirty="0"/>
              <a:t>Het belang van recreatie in de stad</a:t>
            </a:r>
          </a:p>
          <a:p>
            <a:pPr marL="0" indent="0">
              <a:buNone/>
            </a:pPr>
            <a:r>
              <a:rPr lang="nl-NL" dirty="0">
                <a:sym typeface="Wingdings" panose="05000000000000000000" pitchFamily="2" charset="2"/>
              </a:rPr>
              <a:t> </a:t>
            </a:r>
            <a:r>
              <a:rPr lang="nl-NL" dirty="0"/>
              <a:t>Piramide van Maslow </a:t>
            </a:r>
          </a:p>
          <a:p>
            <a:pPr marL="0" indent="0">
              <a:buNone/>
            </a:pPr>
            <a:r>
              <a:rPr lang="nl-NL" dirty="0">
                <a:sym typeface="Wingdings" panose="05000000000000000000" pitchFamily="2" charset="2"/>
              </a:rPr>
              <a:t> </a:t>
            </a:r>
            <a:r>
              <a:rPr lang="nl-NL" dirty="0"/>
              <a:t>Fieldresearch multifunctionele vrijetijd locaties </a:t>
            </a:r>
          </a:p>
          <a:p>
            <a:pPr>
              <a:buFont typeface="Wingdings" panose="05000000000000000000" pitchFamily="2" charset="2"/>
              <a:buChar char="à"/>
            </a:pPr>
            <a:r>
              <a:rPr lang="nl-NL" dirty="0"/>
              <a:t>Deskresearch steden van Nederland / Europa </a:t>
            </a:r>
          </a:p>
          <a:p>
            <a:pPr>
              <a:buFont typeface="Wingdings" panose="05000000000000000000" pitchFamily="2" charset="2"/>
              <a:buChar char="à"/>
            </a:pPr>
            <a:r>
              <a:rPr lang="nl-NL" dirty="0"/>
              <a:t> Interactive experience model/ belevingsbouwstenen / B E L E V I N G !</a:t>
            </a:r>
          </a:p>
          <a:p>
            <a:pPr marL="0" indent="0">
              <a:buNone/>
            </a:pPr>
            <a:endParaRPr lang="nl-NL" dirty="0"/>
          </a:p>
          <a:p>
            <a:pPr>
              <a:buFont typeface="Wingdings" panose="05000000000000000000" pitchFamily="2" charset="2"/>
              <a:buChar char="à"/>
            </a:pPr>
            <a:r>
              <a:rPr lang="nl-NL" dirty="0"/>
              <a:t> Vandaag: Voorlichting VT jaar 2,3 </a:t>
            </a:r>
          </a:p>
          <a:p>
            <a:endParaRPr lang="nl-NL" dirty="0"/>
          </a:p>
          <a:p>
            <a:pPr marL="0" indent="0">
              <a:buNone/>
            </a:pPr>
            <a:endParaRPr lang="nl-NL" dirty="0"/>
          </a:p>
          <a:p>
            <a:endParaRPr lang="nl-NL" dirty="0"/>
          </a:p>
          <a:p>
            <a:endParaRPr lang="nl-NL" dirty="0"/>
          </a:p>
        </p:txBody>
      </p:sp>
    </p:spTree>
    <p:extLst>
      <p:ext uri="{BB962C8B-B14F-4D97-AF65-F5344CB8AC3E}">
        <p14:creationId xmlns:p14="http://schemas.microsoft.com/office/powerpoint/2010/main" val="1364888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54C1B-FE6E-2792-13FF-5EA5D33F32C3}"/>
              </a:ext>
            </a:extLst>
          </p:cNvPr>
          <p:cNvSpPr>
            <a:spLocks noGrp="1"/>
          </p:cNvSpPr>
          <p:nvPr>
            <p:ph type="title"/>
          </p:nvPr>
        </p:nvSpPr>
        <p:spPr/>
        <p:txBody>
          <a:bodyPr/>
          <a:lstStyle/>
          <a:p>
            <a:r>
              <a:rPr lang="nl-NL" b="1" dirty="0">
                <a:solidFill>
                  <a:srgbClr val="7030A0"/>
                </a:solidFill>
              </a:rPr>
              <a:t>TILBURG </a:t>
            </a:r>
          </a:p>
        </p:txBody>
      </p:sp>
      <p:sp>
        <p:nvSpPr>
          <p:cNvPr id="5" name="Tijdelijke aanduiding voor inhoud 4">
            <a:extLst>
              <a:ext uri="{FF2B5EF4-FFF2-40B4-BE49-F238E27FC236}">
                <a16:creationId xmlns:a16="http://schemas.microsoft.com/office/drawing/2014/main" id="{243B5692-D996-4FE2-0B43-C8AF305B860A}"/>
              </a:ext>
            </a:extLst>
          </p:cNvPr>
          <p:cNvSpPr>
            <a:spLocks noGrp="1"/>
          </p:cNvSpPr>
          <p:nvPr>
            <p:ph idx="1"/>
          </p:nvPr>
        </p:nvSpPr>
        <p:spPr/>
        <p:txBody>
          <a:bodyPr/>
          <a:lstStyle/>
          <a:p>
            <a:r>
              <a:rPr lang="nl-NL" dirty="0">
                <a:hlinkClick r:id="rId2"/>
              </a:rPr>
              <a:t>Zoekresultaat - Merk Tilburg</a:t>
            </a:r>
            <a:endParaRPr lang="nl-NL" dirty="0"/>
          </a:p>
        </p:txBody>
      </p:sp>
    </p:spTree>
    <p:extLst>
      <p:ext uri="{BB962C8B-B14F-4D97-AF65-F5344CB8AC3E}">
        <p14:creationId xmlns:p14="http://schemas.microsoft.com/office/powerpoint/2010/main" val="1540730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Voorbeelden van citymarketing</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935156" y="1468185"/>
            <a:ext cx="4762500" cy="1819275"/>
          </a:xfrm>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54166" y="1468185"/>
            <a:ext cx="2499587" cy="2499587"/>
          </a:xfrm>
          <a:prstGeom prst="rect">
            <a:avLst/>
          </a:prstGeom>
        </p:spPr>
      </p:pic>
      <p:pic>
        <p:nvPicPr>
          <p:cNvPr id="6" name="Afbeelding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3412" y="4219996"/>
            <a:ext cx="3508139" cy="2272879"/>
          </a:xfrm>
          <a:prstGeom prst="rect">
            <a:avLst/>
          </a:prstGeom>
        </p:spPr>
      </p:pic>
      <p:pic>
        <p:nvPicPr>
          <p:cNvPr id="1026" name="Picture 2" descr="Er gaat niets boven Groningen' in top vijf… | Economie Groningen">
            <a:extLst>
              <a:ext uri="{FF2B5EF4-FFF2-40B4-BE49-F238E27FC236}">
                <a16:creationId xmlns:a16="http://schemas.microsoft.com/office/drawing/2014/main" id="{B54688D2-B8FB-122E-A4DB-B3470B87480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23400" y="3993288"/>
            <a:ext cx="4761118" cy="2499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179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 Love my City- skyline Tilburg totaal Cool">
            <a:extLst>
              <a:ext uri="{FF2B5EF4-FFF2-40B4-BE49-F238E27FC236}">
                <a16:creationId xmlns:a16="http://schemas.microsoft.com/office/drawing/2014/main" id="{BEB0BD6D-6398-4881-A46F-B57DAF4C6ED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306763"/>
            <a:ext cx="12192000" cy="355123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ilburg de gekste. Brabants beste&amp;#39; Mondkapjes | Spreadshirt">
            <a:extLst>
              <a:ext uri="{FF2B5EF4-FFF2-40B4-BE49-F238E27FC236}">
                <a16:creationId xmlns:a16="http://schemas.microsoft.com/office/drawing/2014/main" id="{5D8F6224-FD17-47AF-94B4-52567D8DAFD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62050" y="236538"/>
            <a:ext cx="29718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922A3DD1-C8EA-425C-9FE1-CB0EA850981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57725" y="1013401"/>
            <a:ext cx="7033428" cy="1472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045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Voorbeelden van citymarketing</a:t>
            </a:r>
          </a:p>
        </p:txBody>
      </p:sp>
      <p:pic>
        <p:nvPicPr>
          <p:cNvPr id="9" name="Tijdelijke aanduiding voor inhoud 8"/>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86974" y="1690688"/>
            <a:ext cx="5794844" cy="3132348"/>
          </a:xfrm>
        </p:spPr>
      </p:pic>
      <p:pic>
        <p:nvPicPr>
          <p:cNvPr id="7170" name="Picture 2" descr="Citymarketing: Battle of the logos – Placemarketing">
            <a:extLst>
              <a:ext uri="{FF2B5EF4-FFF2-40B4-BE49-F238E27FC236}">
                <a16:creationId xmlns:a16="http://schemas.microsoft.com/office/drawing/2014/main" id="{6AA6E60D-287B-38A9-8441-53665178FFC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33470" y="1690687"/>
            <a:ext cx="3041454" cy="319422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Leidse Rekenkamer: Citymarketing kan beter | Sleutelstad">
            <a:extLst>
              <a:ext uri="{FF2B5EF4-FFF2-40B4-BE49-F238E27FC236}">
                <a16:creationId xmlns:a16="http://schemas.microsoft.com/office/drawing/2014/main" id="{2ABA888A-D8C1-F04E-B38F-D7738266780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6235" y="4992892"/>
            <a:ext cx="3783724" cy="1612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535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E6435482-8450-2DD9-9F20-A5E569DB89F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30003" y="0"/>
            <a:ext cx="3075049" cy="6858000"/>
          </a:xfrm>
          <a:prstGeom prst="rect">
            <a:avLst/>
          </a:prstGeom>
        </p:spPr>
      </p:pic>
      <p:pic>
        <p:nvPicPr>
          <p:cNvPr id="11" name="Afbeelding 10">
            <a:extLst>
              <a:ext uri="{FF2B5EF4-FFF2-40B4-BE49-F238E27FC236}">
                <a16:creationId xmlns:a16="http://schemas.microsoft.com/office/drawing/2014/main" id="{B3255BEF-761C-2904-C537-CAEAB4C977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0"/>
            <a:ext cx="3112115" cy="6858000"/>
          </a:xfrm>
          <a:prstGeom prst="rect">
            <a:avLst/>
          </a:prstGeom>
        </p:spPr>
      </p:pic>
    </p:spTree>
    <p:extLst>
      <p:ext uri="{BB962C8B-B14F-4D97-AF65-F5344CB8AC3E}">
        <p14:creationId xmlns:p14="http://schemas.microsoft.com/office/powerpoint/2010/main" val="3311392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tekst&#10;&#10;Automatisch gegenereerde beschrijving">
            <a:extLst>
              <a:ext uri="{FF2B5EF4-FFF2-40B4-BE49-F238E27FC236}">
                <a16:creationId xmlns:a16="http://schemas.microsoft.com/office/drawing/2014/main" id="{C4B4A119-48A9-341E-0DB1-371E7A5CCAD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307771" y="0"/>
            <a:ext cx="3970855" cy="6858000"/>
          </a:xfrm>
        </p:spPr>
      </p:pic>
      <p:pic>
        <p:nvPicPr>
          <p:cNvPr id="9" name="Afbeelding 8">
            <a:extLst>
              <a:ext uri="{FF2B5EF4-FFF2-40B4-BE49-F238E27FC236}">
                <a16:creationId xmlns:a16="http://schemas.microsoft.com/office/drawing/2014/main" id="{6502033C-285F-EE32-FAEE-4ED1406086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98455" y="0"/>
            <a:ext cx="1848829" cy="6858000"/>
          </a:xfrm>
          <a:prstGeom prst="rect">
            <a:avLst/>
          </a:prstGeom>
        </p:spPr>
      </p:pic>
    </p:spTree>
    <p:extLst>
      <p:ext uri="{BB962C8B-B14F-4D97-AF65-F5344CB8AC3E}">
        <p14:creationId xmlns:p14="http://schemas.microsoft.com/office/powerpoint/2010/main" val="348884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7565BE7-4EFA-7C28-C7D1-A2AC2597906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0491"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0360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AB58C6-5B74-2E78-7C91-3D99CA718549}"/>
              </a:ext>
            </a:extLst>
          </p:cNvPr>
          <p:cNvSpPr>
            <a:spLocks noGrp="1"/>
          </p:cNvSpPr>
          <p:nvPr>
            <p:ph type="title"/>
          </p:nvPr>
        </p:nvSpPr>
        <p:spPr/>
        <p:txBody>
          <a:bodyPr/>
          <a:lstStyle/>
          <a:p>
            <a:r>
              <a:rPr lang="nl-NL" b="1" dirty="0">
                <a:solidFill>
                  <a:srgbClr val="7030A0"/>
                </a:solidFill>
              </a:rPr>
              <a:t>Zoutelande</a:t>
            </a:r>
          </a:p>
        </p:txBody>
      </p:sp>
      <p:sp>
        <p:nvSpPr>
          <p:cNvPr id="5" name="Tijdelijke aanduiding voor inhoud 4">
            <a:extLst>
              <a:ext uri="{FF2B5EF4-FFF2-40B4-BE49-F238E27FC236}">
                <a16:creationId xmlns:a16="http://schemas.microsoft.com/office/drawing/2014/main" id="{BDA76CBD-84B6-3BAA-4453-ECFA8D950D09}"/>
              </a:ext>
            </a:extLst>
          </p:cNvPr>
          <p:cNvSpPr>
            <a:spLocks noGrp="1"/>
          </p:cNvSpPr>
          <p:nvPr>
            <p:ph idx="1"/>
          </p:nvPr>
        </p:nvSpPr>
        <p:spPr/>
        <p:txBody>
          <a:bodyPr/>
          <a:lstStyle/>
          <a:p>
            <a:r>
              <a:rPr lang="nl-NL" dirty="0">
                <a:hlinkClick r:id="rId2"/>
              </a:rPr>
              <a:t>(7) BLØF - Zoutelande (Official Video) ft. </a:t>
            </a:r>
            <a:r>
              <a:rPr lang="nl-NL" dirty="0" err="1">
                <a:hlinkClick r:id="rId2"/>
              </a:rPr>
              <a:t>Geike</a:t>
            </a:r>
            <a:r>
              <a:rPr lang="nl-NL" dirty="0">
                <a:hlinkClick r:id="rId2"/>
              </a:rPr>
              <a:t> </a:t>
            </a:r>
            <a:r>
              <a:rPr lang="nl-NL" dirty="0" err="1">
                <a:hlinkClick r:id="rId2"/>
              </a:rPr>
              <a:t>Arnaert</a:t>
            </a:r>
            <a:r>
              <a:rPr lang="nl-NL" dirty="0">
                <a:hlinkClick r:id="rId2"/>
              </a:rPr>
              <a:t> - YouTube</a:t>
            </a:r>
            <a:endParaRPr lang="nl-NL" dirty="0"/>
          </a:p>
        </p:txBody>
      </p:sp>
    </p:spTree>
    <p:extLst>
      <p:ext uri="{BB962C8B-B14F-4D97-AF65-F5344CB8AC3E}">
        <p14:creationId xmlns:p14="http://schemas.microsoft.com/office/powerpoint/2010/main" val="26384042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2F21AF-972F-57F4-611B-84F0FD339946}"/>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702021DF-C9CC-F722-5445-8DF986197AB6}"/>
              </a:ext>
            </a:extLst>
          </p:cNvPr>
          <p:cNvSpPr>
            <a:spLocks noGrp="1"/>
          </p:cNvSpPr>
          <p:nvPr>
            <p:ph idx="1"/>
          </p:nvPr>
        </p:nvSpPr>
        <p:spPr>
          <a:xfrm>
            <a:off x="5213647" y="5167030"/>
            <a:ext cx="10515600" cy="4351338"/>
          </a:xfrm>
        </p:spPr>
        <p:txBody>
          <a:bodyPr>
            <a:normAutofit/>
          </a:bodyPr>
          <a:lstStyle/>
          <a:p>
            <a:pPr marL="0" indent="0">
              <a:buNone/>
            </a:pPr>
            <a:r>
              <a:rPr lang="nl-NL" sz="2200" dirty="0"/>
              <a:t>Middelburg ligt 15 minuten rijden van </a:t>
            </a:r>
            <a:br>
              <a:rPr lang="nl-NL" sz="2200" dirty="0"/>
            </a:br>
            <a:r>
              <a:rPr lang="nl-NL" sz="2200" dirty="0"/>
              <a:t>Zoutelande en lift mee op het nummer van </a:t>
            </a:r>
            <a:r>
              <a:rPr lang="nl-NL" sz="2200" dirty="0" err="1"/>
              <a:t>Blof</a:t>
            </a:r>
            <a:r>
              <a:rPr lang="nl-NL" sz="2200" dirty="0"/>
              <a:t> door </a:t>
            </a:r>
          </a:p>
          <a:p>
            <a:pPr marL="0" indent="0">
              <a:buNone/>
            </a:pPr>
            <a:r>
              <a:rPr lang="nl-NL" sz="2200" dirty="0"/>
              <a:t>“blij dat je hier bent”</a:t>
            </a:r>
          </a:p>
          <a:p>
            <a:pPr marL="0" indent="0">
              <a:buNone/>
            </a:pPr>
            <a:r>
              <a:rPr lang="nl-NL" sz="2200" dirty="0"/>
              <a:t>te gebruiken in hun citymarketing.</a:t>
            </a:r>
          </a:p>
        </p:txBody>
      </p:sp>
      <p:pic>
        <p:nvPicPr>
          <p:cNvPr id="1026" name="Picture 2">
            <a:extLst>
              <a:ext uri="{FF2B5EF4-FFF2-40B4-BE49-F238E27FC236}">
                <a16:creationId xmlns:a16="http://schemas.microsoft.com/office/drawing/2014/main" id="{F7565BE7-4EFA-7C28-C7D1-A2AC2597906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51435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oerist leest het straks overal in Zeeland, ook in het Duits: Blij dat je hier  bent | Zeeuws nieuws | pzc.nl">
            <a:extLst>
              <a:ext uri="{FF2B5EF4-FFF2-40B4-BE49-F238E27FC236}">
                <a16:creationId xmlns:a16="http://schemas.microsoft.com/office/drawing/2014/main" id="{401D7FC7-980F-BEE2-363F-C19388C0F21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43500" y="1244241"/>
            <a:ext cx="6923009" cy="3634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782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14EF2-E736-F49B-7878-BC9DB1C8F8A5}"/>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DC10139D-610E-29AE-F358-6ED3EAB21832}"/>
              </a:ext>
            </a:extLst>
          </p:cNvPr>
          <p:cNvSpPr>
            <a:spLocks noGrp="1"/>
          </p:cNvSpPr>
          <p:nvPr>
            <p:ph idx="1"/>
          </p:nvPr>
        </p:nvSpPr>
        <p:spPr/>
        <p:txBody>
          <a:bodyPr/>
          <a:lstStyle/>
          <a:p>
            <a:endParaRPr lang="nl-NL" dirty="0"/>
          </a:p>
        </p:txBody>
      </p:sp>
      <p:pic>
        <p:nvPicPr>
          <p:cNvPr id="10242" name="Picture 2" descr="Nr236 Suske en Wiske">
            <a:extLst>
              <a:ext uri="{FF2B5EF4-FFF2-40B4-BE49-F238E27FC236}">
                <a16:creationId xmlns:a16="http://schemas.microsoft.com/office/drawing/2014/main" id="{5CE54A26-EF97-1B40-ABE2-B63EFCBC34B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0"/>
            <a:ext cx="528668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Museum Zuiderzeemuseum in Enkhuizen (Noord-Holland)">
            <a:extLst>
              <a:ext uri="{FF2B5EF4-FFF2-40B4-BE49-F238E27FC236}">
                <a16:creationId xmlns:a16="http://schemas.microsoft.com/office/drawing/2014/main" id="{E080B1E1-4759-881B-8B77-05495CCB84B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06352" y="1537277"/>
            <a:ext cx="5732703" cy="4299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480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7030A0"/>
                </a:solidFill>
              </a:rPr>
              <a:t>Leerdoelen</a:t>
            </a:r>
          </a:p>
        </p:txBody>
      </p:sp>
      <p:sp>
        <p:nvSpPr>
          <p:cNvPr id="3" name="Tijdelijke aanduiding voor inhoud 2"/>
          <p:cNvSpPr>
            <a:spLocks noGrp="1"/>
          </p:cNvSpPr>
          <p:nvPr>
            <p:ph idx="1"/>
          </p:nvPr>
        </p:nvSpPr>
        <p:spPr/>
        <p:txBody>
          <a:bodyPr/>
          <a:lstStyle/>
          <a:p>
            <a:r>
              <a:rPr lang="nl-NL" dirty="0"/>
              <a:t>Aan het eind van deze les kun je:</a:t>
            </a:r>
          </a:p>
          <a:p>
            <a:r>
              <a:rPr lang="nl-NL" dirty="0"/>
              <a:t>Het begrip </a:t>
            </a:r>
            <a:r>
              <a:rPr lang="nl-NL" b="1" dirty="0">
                <a:solidFill>
                  <a:srgbClr val="7030A0"/>
                </a:solidFill>
              </a:rPr>
              <a:t>citymarketing </a:t>
            </a:r>
            <a:r>
              <a:rPr lang="nl-NL" dirty="0"/>
              <a:t>beschrijven.</a:t>
            </a:r>
          </a:p>
          <a:p>
            <a:r>
              <a:rPr lang="nl-NL" b="1" dirty="0">
                <a:solidFill>
                  <a:srgbClr val="7030A0"/>
                </a:solidFill>
              </a:rPr>
              <a:t>Voorbeelden</a:t>
            </a:r>
            <a:r>
              <a:rPr lang="nl-NL" dirty="0">
                <a:solidFill>
                  <a:srgbClr val="7030A0"/>
                </a:solidFill>
              </a:rPr>
              <a:t> </a:t>
            </a:r>
            <a:r>
              <a:rPr lang="nl-NL" dirty="0"/>
              <a:t>geven van citymarketing.</a:t>
            </a:r>
          </a:p>
          <a:p>
            <a:r>
              <a:rPr lang="nl-NL" dirty="0"/>
              <a:t>Aangeven waarom een stad aan citymarketing zou willen doen.</a:t>
            </a:r>
          </a:p>
          <a:p>
            <a:r>
              <a:rPr lang="nl-NL" dirty="0"/>
              <a:t>Omschrijven wat </a:t>
            </a:r>
            <a:r>
              <a:rPr lang="nl-NL" b="1" dirty="0" err="1">
                <a:solidFill>
                  <a:srgbClr val="7030A0"/>
                </a:solidFill>
              </a:rPr>
              <a:t>citybranding</a:t>
            </a:r>
            <a:r>
              <a:rPr lang="nl-NL" dirty="0"/>
              <a:t> is</a:t>
            </a:r>
          </a:p>
          <a:p>
            <a:r>
              <a:rPr lang="nl-NL" dirty="0"/>
              <a:t>Een stad analyseren op het gebied van citymarketing.</a:t>
            </a:r>
          </a:p>
          <a:p>
            <a:r>
              <a:rPr lang="nl-NL" dirty="0"/>
              <a:t>De link leggen tussen citymarketing en </a:t>
            </a:r>
            <a:r>
              <a:rPr lang="nl-NL" b="1" dirty="0">
                <a:solidFill>
                  <a:srgbClr val="7030A0"/>
                </a:solidFill>
              </a:rPr>
              <a:t>leisure.</a:t>
            </a:r>
          </a:p>
          <a:p>
            <a:endParaRPr lang="nl-NL" dirty="0"/>
          </a:p>
        </p:txBody>
      </p:sp>
    </p:spTree>
    <p:extLst>
      <p:ext uri="{BB962C8B-B14F-4D97-AF65-F5344CB8AC3E}">
        <p14:creationId xmlns:p14="http://schemas.microsoft.com/office/powerpoint/2010/main" val="21547836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55AFBC-1F1D-846B-65E8-287941B9C618}"/>
              </a:ext>
            </a:extLst>
          </p:cNvPr>
          <p:cNvSpPr>
            <a:spLocks noGrp="1"/>
          </p:cNvSpPr>
          <p:nvPr>
            <p:ph type="title"/>
          </p:nvPr>
        </p:nvSpPr>
        <p:spPr>
          <a:xfrm>
            <a:off x="4965430" y="629268"/>
            <a:ext cx="6586491" cy="1286160"/>
          </a:xfrm>
        </p:spPr>
        <p:txBody>
          <a:bodyPr anchor="b">
            <a:normAutofit/>
          </a:bodyPr>
          <a:lstStyle/>
          <a:p>
            <a:r>
              <a:rPr lang="nl-NL" sz="4100" b="1" dirty="0">
                <a:solidFill>
                  <a:srgbClr val="7030A0"/>
                </a:solidFill>
              </a:rPr>
              <a:t>Middelen om een stad te promoten</a:t>
            </a:r>
          </a:p>
        </p:txBody>
      </p:sp>
      <p:sp>
        <p:nvSpPr>
          <p:cNvPr id="3" name="Tijdelijke aanduiding voor inhoud 2">
            <a:extLst>
              <a:ext uri="{FF2B5EF4-FFF2-40B4-BE49-F238E27FC236}">
                <a16:creationId xmlns:a16="http://schemas.microsoft.com/office/drawing/2014/main" id="{2061BACC-F2B1-7114-8C19-2C6C4BEA6089}"/>
              </a:ext>
            </a:extLst>
          </p:cNvPr>
          <p:cNvSpPr>
            <a:spLocks noGrp="1"/>
          </p:cNvSpPr>
          <p:nvPr>
            <p:ph idx="1"/>
          </p:nvPr>
        </p:nvSpPr>
        <p:spPr>
          <a:xfrm>
            <a:off x="4965431" y="2438400"/>
            <a:ext cx="6586489" cy="3785419"/>
          </a:xfrm>
        </p:spPr>
        <p:txBody>
          <a:bodyPr>
            <a:normAutofit/>
          </a:bodyPr>
          <a:lstStyle/>
          <a:p>
            <a:r>
              <a:rPr lang="nl-NL" sz="2000" dirty="0" err="1"/>
              <a:t>Social</a:t>
            </a:r>
            <a:r>
              <a:rPr lang="nl-NL" sz="2000" dirty="0"/>
              <a:t> media</a:t>
            </a:r>
          </a:p>
          <a:p>
            <a:r>
              <a:rPr lang="nl-NL" sz="2000" dirty="0"/>
              <a:t>Website</a:t>
            </a:r>
          </a:p>
          <a:p>
            <a:r>
              <a:rPr lang="nl-NL" sz="2000" dirty="0"/>
              <a:t>Mond-tot-mond reclame </a:t>
            </a:r>
          </a:p>
          <a:p>
            <a:r>
              <a:rPr lang="nl-NL" sz="2000" dirty="0" err="1"/>
              <a:t>AirB&amp;B</a:t>
            </a:r>
            <a:endParaRPr lang="nl-NL" sz="2000" dirty="0"/>
          </a:p>
          <a:p>
            <a:r>
              <a:rPr lang="nl-NL" sz="2000" dirty="0"/>
              <a:t>Specifieke kanalen zoals </a:t>
            </a:r>
            <a:r>
              <a:rPr lang="nl-NL" sz="2000" dirty="0" err="1"/>
              <a:t>Tipadvisor</a:t>
            </a:r>
            <a:r>
              <a:rPr lang="nl-NL" sz="2000" dirty="0"/>
              <a:t>, VVV, </a:t>
            </a:r>
            <a:r>
              <a:rPr lang="nl-NL" sz="2000" dirty="0" err="1"/>
              <a:t>Lonely</a:t>
            </a:r>
            <a:r>
              <a:rPr lang="nl-NL" sz="2000" dirty="0"/>
              <a:t> </a:t>
            </a:r>
            <a:r>
              <a:rPr lang="nl-NL" sz="2000" dirty="0" err="1"/>
              <a:t>Planet</a:t>
            </a:r>
            <a:endParaRPr lang="nl-NL" sz="2000" dirty="0"/>
          </a:p>
        </p:txBody>
      </p:sp>
      <p:pic>
        <p:nvPicPr>
          <p:cNvPr id="9218" name="Picture 2" descr="Travellers' Choice - Tripadvisor - Beste stranden, gezinsvakanties, hotels  &amp; bestemmingen">
            <a:extLst>
              <a:ext uri="{FF2B5EF4-FFF2-40B4-BE49-F238E27FC236}">
                <a16:creationId xmlns:a16="http://schemas.microsoft.com/office/drawing/2014/main" id="{94730961-FCC3-AEB4-20E2-08406EA120AE}"/>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7845" r="1456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31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7030A0"/>
                </a:solidFill>
              </a:rPr>
              <a:t>Leisure kan zorgen voor onderscheiding</a:t>
            </a:r>
          </a:p>
        </p:txBody>
      </p:sp>
      <p:sp>
        <p:nvSpPr>
          <p:cNvPr id="3" name="Tijdelijke aanduiding voor inhoud 2"/>
          <p:cNvSpPr>
            <a:spLocks noGrp="1"/>
          </p:cNvSpPr>
          <p:nvPr>
            <p:ph idx="1"/>
          </p:nvPr>
        </p:nvSpPr>
        <p:spPr/>
        <p:txBody>
          <a:bodyPr>
            <a:normAutofit/>
          </a:bodyPr>
          <a:lstStyle/>
          <a:p>
            <a:r>
              <a:rPr lang="nl-NL" dirty="0"/>
              <a:t>Vrijetijdsbesteding kan zorgen voor een onderscheidend vermogen tussen steden.</a:t>
            </a:r>
          </a:p>
          <a:p>
            <a:r>
              <a:rPr lang="nl-NL" dirty="0"/>
              <a:t>Evenementen/recreatie kan mensen (tijdelijk) naar een stad trekken -&gt; economisch aantrekkelijk</a:t>
            </a:r>
          </a:p>
          <a:p>
            <a:r>
              <a:rPr lang="nl-NL" dirty="0"/>
              <a:t>Bezoekers -&gt; aantrekkelijk voor ondernemers</a:t>
            </a:r>
          </a:p>
          <a:p>
            <a:r>
              <a:rPr lang="nl-NL" dirty="0"/>
              <a:t>Levende stad is aantrekkelijker om te bezoeken dan een “dode” stad. </a:t>
            </a:r>
          </a:p>
          <a:p>
            <a:r>
              <a:rPr lang="nl-NL" dirty="0"/>
              <a:t>Stadsbewoners blij -&gt; meer recreatie in eigen stad</a:t>
            </a:r>
          </a:p>
          <a:p>
            <a:r>
              <a:rPr lang="nl-NL" dirty="0"/>
              <a:t>Sociale cohesie vergroten</a:t>
            </a:r>
          </a:p>
          <a:p>
            <a:r>
              <a:rPr lang="nl-NL" dirty="0"/>
              <a:t>Burgerparticipatie stimuleren</a:t>
            </a:r>
          </a:p>
          <a:p>
            <a:endParaRPr lang="nl-NL" dirty="0"/>
          </a:p>
          <a:p>
            <a:endParaRPr lang="nl-NL" dirty="0"/>
          </a:p>
        </p:txBody>
      </p:sp>
    </p:spTree>
    <p:extLst>
      <p:ext uri="{BB962C8B-B14F-4D97-AF65-F5344CB8AC3E}">
        <p14:creationId xmlns:p14="http://schemas.microsoft.com/office/powerpoint/2010/main" val="279717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326293-9969-6062-9E1F-8D67F8D9CDC4}"/>
              </a:ext>
            </a:extLst>
          </p:cNvPr>
          <p:cNvSpPr>
            <a:spLocks noGrp="1"/>
          </p:cNvSpPr>
          <p:nvPr>
            <p:ph type="title"/>
          </p:nvPr>
        </p:nvSpPr>
        <p:spPr/>
        <p:txBody>
          <a:bodyPr/>
          <a:lstStyle/>
          <a:p>
            <a:r>
              <a:rPr lang="nl-NL" b="1" dirty="0">
                <a:solidFill>
                  <a:srgbClr val="7030A0"/>
                </a:solidFill>
              </a:rPr>
              <a:t>Dus, kortom…</a:t>
            </a:r>
          </a:p>
        </p:txBody>
      </p:sp>
      <p:sp>
        <p:nvSpPr>
          <p:cNvPr id="3" name="Tijdelijke aanduiding voor inhoud 2">
            <a:extLst>
              <a:ext uri="{FF2B5EF4-FFF2-40B4-BE49-F238E27FC236}">
                <a16:creationId xmlns:a16="http://schemas.microsoft.com/office/drawing/2014/main" id="{F84A9F7A-3863-404C-35FC-8FC7A40D27DB}"/>
              </a:ext>
            </a:extLst>
          </p:cNvPr>
          <p:cNvSpPr>
            <a:spLocks noGrp="1"/>
          </p:cNvSpPr>
          <p:nvPr>
            <p:ph idx="1"/>
          </p:nvPr>
        </p:nvSpPr>
        <p:spPr/>
        <p:txBody>
          <a:bodyPr/>
          <a:lstStyle/>
          <a:p>
            <a:r>
              <a:rPr lang="nl-NL" dirty="0"/>
              <a:t>Met citymarketing promoot je een stad.</a:t>
            </a:r>
          </a:p>
          <a:p>
            <a:r>
              <a:rPr lang="nl-NL" dirty="0"/>
              <a:t>Je onderscheid je van andere steden door unieke plaatsen, gebeurtenissen, evenementen te promoten.</a:t>
            </a:r>
          </a:p>
          <a:p>
            <a:r>
              <a:rPr lang="nl-NL" dirty="0"/>
              <a:t>Je geef de stad een identiteit.</a:t>
            </a:r>
          </a:p>
          <a:p>
            <a:r>
              <a:rPr lang="nl-NL" dirty="0"/>
              <a:t>Met die identiteit geef je een gevoel, beleving, aan een stad.</a:t>
            </a:r>
          </a:p>
        </p:txBody>
      </p:sp>
    </p:spTree>
    <p:extLst>
      <p:ext uri="{BB962C8B-B14F-4D97-AF65-F5344CB8AC3E}">
        <p14:creationId xmlns:p14="http://schemas.microsoft.com/office/powerpoint/2010/main" val="14562230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7030A0"/>
                </a:solidFill>
              </a:rPr>
              <a:t>Tilburg</a:t>
            </a:r>
            <a:r>
              <a:rPr lang="nl-NL" dirty="0"/>
              <a:t> onder de loep</a:t>
            </a:r>
          </a:p>
        </p:txBody>
      </p:sp>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60951" y="4595466"/>
            <a:ext cx="7131049" cy="2280450"/>
          </a:xfrm>
          <a:prstGeom prst="rect">
            <a:avLst/>
          </a:prstGeom>
        </p:spPr>
      </p:pic>
      <p:pic>
        <p:nvPicPr>
          <p:cNvPr id="8194" name="Picture 2" descr="spoorpark  basketbal  basketbal veldje  basketballen  spoorpark">
            <a:extLst>
              <a:ext uri="{FF2B5EF4-FFF2-40B4-BE49-F238E27FC236}">
                <a16:creationId xmlns:a16="http://schemas.microsoft.com/office/drawing/2014/main" id="{3586CA04-D7F1-0E5A-88BD-F58C18F1226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19950" y="17009"/>
            <a:ext cx="5071032" cy="341199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RAW raw  restaurant  horeca">
            <a:extLst>
              <a:ext uri="{FF2B5EF4-FFF2-40B4-BE49-F238E27FC236}">
                <a16:creationId xmlns:a16="http://schemas.microsoft.com/office/drawing/2014/main" id="{DE68A3CC-265F-B7A2-91FB-EDCEB56EFE8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4052105"/>
            <a:ext cx="4076700" cy="274296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T-Huis  T-Huis  T huis  restaurant spoorpark  spoorpark  horeca">
            <a:extLst>
              <a:ext uri="{FF2B5EF4-FFF2-40B4-BE49-F238E27FC236}">
                <a16:creationId xmlns:a16="http://schemas.microsoft.com/office/drawing/2014/main" id="{D4D6079B-426A-281D-D7F8-1838A4A3918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81250" y="1308356"/>
            <a:ext cx="4657725" cy="3133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4532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7030A0"/>
                </a:solidFill>
              </a:rPr>
              <a:t>Opdracht: Tilburg </a:t>
            </a:r>
            <a:r>
              <a:rPr lang="nl-NL" dirty="0"/>
              <a:t>onder de loep</a:t>
            </a:r>
          </a:p>
        </p:txBody>
      </p:sp>
      <p:sp>
        <p:nvSpPr>
          <p:cNvPr id="3" name="Tijdelijke aanduiding voor inhoud 2"/>
          <p:cNvSpPr>
            <a:spLocks noGrp="1"/>
          </p:cNvSpPr>
          <p:nvPr>
            <p:ph idx="1"/>
          </p:nvPr>
        </p:nvSpPr>
        <p:spPr>
          <a:xfrm>
            <a:off x="595563" y="1377616"/>
            <a:ext cx="10876547" cy="4716379"/>
          </a:xfrm>
        </p:spPr>
        <p:txBody>
          <a:bodyPr>
            <a:normAutofit fontScale="85000" lnSpcReduction="20000"/>
          </a:bodyPr>
          <a:lstStyle/>
          <a:p>
            <a:r>
              <a:rPr lang="nl-NL" dirty="0"/>
              <a:t>Wat is de identiteit van Tilburg?</a:t>
            </a:r>
          </a:p>
          <a:p>
            <a:r>
              <a:rPr lang="nl-NL" dirty="0"/>
              <a:t>Wat is de slogan van Tilburg?</a:t>
            </a:r>
          </a:p>
          <a:p>
            <a:r>
              <a:rPr lang="nl-NL" dirty="0"/>
              <a:t>Wat wil het uitstralen?</a:t>
            </a:r>
          </a:p>
          <a:p>
            <a:r>
              <a:rPr lang="nl-NL" dirty="0"/>
              <a:t>Welke voorbeelden passen heel goed bij wat Tilburg wil uitstralen?</a:t>
            </a:r>
          </a:p>
          <a:p>
            <a:r>
              <a:rPr lang="nl-NL" dirty="0"/>
              <a:t>Wat past totaal niet bij het merk ‘Tilburg’?</a:t>
            </a:r>
          </a:p>
          <a:p>
            <a:r>
              <a:rPr lang="nl-NL" dirty="0"/>
              <a:t>Zoek minimaal </a:t>
            </a:r>
            <a:r>
              <a:rPr lang="nl-NL" b="1" dirty="0">
                <a:solidFill>
                  <a:srgbClr val="7030A0"/>
                </a:solidFill>
              </a:rPr>
              <a:t>10 ‘upcoming’ evenementen </a:t>
            </a:r>
            <a:r>
              <a:rPr lang="nl-NL" dirty="0"/>
              <a:t>die kunnen passen bij Tilburg. </a:t>
            </a:r>
            <a:r>
              <a:rPr lang="nl-NL" b="1" u="sng" dirty="0">
                <a:solidFill>
                  <a:srgbClr val="7030A0"/>
                </a:solidFill>
              </a:rPr>
              <a:t>(post-it!)</a:t>
            </a:r>
          </a:p>
          <a:p>
            <a:r>
              <a:rPr lang="nl-NL" dirty="0"/>
              <a:t>Noem ook </a:t>
            </a:r>
            <a:r>
              <a:rPr lang="nl-NL" b="1" dirty="0">
                <a:solidFill>
                  <a:srgbClr val="7030A0"/>
                </a:solidFill>
              </a:rPr>
              <a:t>5 voorbeelden </a:t>
            </a:r>
            <a:r>
              <a:rPr lang="nl-NL" dirty="0"/>
              <a:t>van evenementen die </a:t>
            </a:r>
            <a:r>
              <a:rPr lang="nl-NL" b="1" dirty="0"/>
              <a:t>niet</a:t>
            </a:r>
            <a:r>
              <a:rPr lang="nl-NL" dirty="0"/>
              <a:t> bij Tilburg passen.</a:t>
            </a:r>
          </a:p>
          <a:p>
            <a:r>
              <a:rPr lang="nl-NL" dirty="0"/>
              <a:t>Wat is de rol van een VVV in het promoten van de stad?</a:t>
            </a:r>
          </a:p>
          <a:p>
            <a:r>
              <a:rPr lang="nl-NL" dirty="0"/>
              <a:t>Wat is de rol van een gemeente in het promoten van een stad? Hoe doet de gemeente Tilburg dit?</a:t>
            </a:r>
          </a:p>
          <a:p>
            <a:r>
              <a:rPr lang="nl-NL" dirty="0"/>
              <a:t>Zorg dat je je mening kunt motiveren</a:t>
            </a:r>
            <a:br>
              <a:rPr lang="nl-NL" dirty="0"/>
            </a:br>
            <a:endParaRPr lang="nl-NL" dirty="0"/>
          </a:p>
          <a:p>
            <a:r>
              <a:rPr lang="nl-NL" dirty="0"/>
              <a:t>Maak een</a:t>
            </a:r>
            <a:r>
              <a:rPr lang="nl-NL" dirty="0">
                <a:solidFill>
                  <a:srgbClr val="7030A0"/>
                </a:solidFill>
              </a:rPr>
              <a:t> moodboard </a:t>
            </a:r>
            <a:r>
              <a:rPr lang="nl-NL" dirty="0"/>
              <a:t>van je bevindingen. (over de sfeer en beleving van Tilburg)</a:t>
            </a:r>
          </a:p>
        </p:txBody>
      </p:sp>
    </p:spTree>
    <p:extLst>
      <p:ext uri="{BB962C8B-B14F-4D97-AF65-F5344CB8AC3E}">
        <p14:creationId xmlns:p14="http://schemas.microsoft.com/office/powerpoint/2010/main" val="9813725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BB1BA8-665A-3B44-170F-301CEB14D6DF}"/>
              </a:ext>
            </a:extLst>
          </p:cNvPr>
          <p:cNvSpPr>
            <a:spLocks noGrp="1"/>
          </p:cNvSpPr>
          <p:nvPr>
            <p:ph type="title"/>
          </p:nvPr>
        </p:nvSpPr>
        <p:spPr/>
        <p:txBody>
          <a:bodyPr/>
          <a:lstStyle/>
          <a:p>
            <a:r>
              <a:rPr lang="nl-NL" b="1" dirty="0">
                <a:solidFill>
                  <a:srgbClr val="7030A0"/>
                </a:solidFill>
              </a:rPr>
              <a:t>VT</a:t>
            </a:r>
            <a:r>
              <a:rPr lang="nl-NL" dirty="0"/>
              <a:t> Volgend jaar &amp;  jaar 3 </a:t>
            </a:r>
          </a:p>
        </p:txBody>
      </p:sp>
      <p:sp>
        <p:nvSpPr>
          <p:cNvPr id="3" name="Tijdelijke aanduiding voor inhoud 2">
            <a:extLst>
              <a:ext uri="{FF2B5EF4-FFF2-40B4-BE49-F238E27FC236}">
                <a16:creationId xmlns:a16="http://schemas.microsoft.com/office/drawing/2014/main" id="{7D84C084-3C2F-1BCC-35C1-E59D52364215}"/>
              </a:ext>
            </a:extLst>
          </p:cNvPr>
          <p:cNvSpPr>
            <a:spLocks noGrp="1"/>
          </p:cNvSpPr>
          <p:nvPr>
            <p:ph idx="1"/>
          </p:nvPr>
        </p:nvSpPr>
        <p:spPr>
          <a:xfrm>
            <a:off x="754225" y="1573698"/>
            <a:ext cx="10515600" cy="4351338"/>
          </a:xfrm>
        </p:spPr>
        <p:txBody>
          <a:bodyPr/>
          <a:lstStyle/>
          <a:p>
            <a:r>
              <a:rPr lang="nl-NL" dirty="0"/>
              <a:t>Verdieping VT opzoeken. </a:t>
            </a:r>
          </a:p>
          <a:p>
            <a:r>
              <a:rPr lang="nl-NL" dirty="0"/>
              <a:t>Branding, concepten, beleving, doelgroep, hoe ziet VT er nu en in de toekomst uit?  / </a:t>
            </a:r>
            <a:r>
              <a:rPr lang="nl-NL" dirty="0">
                <a:solidFill>
                  <a:srgbClr val="7030A0"/>
                </a:solidFill>
              </a:rPr>
              <a:t>creativiteit</a:t>
            </a:r>
            <a:r>
              <a:rPr lang="nl-NL" dirty="0"/>
              <a:t> + </a:t>
            </a:r>
            <a:r>
              <a:rPr lang="nl-NL" dirty="0">
                <a:solidFill>
                  <a:srgbClr val="7030A0"/>
                </a:solidFill>
              </a:rPr>
              <a:t>actualiteit </a:t>
            </a:r>
          </a:p>
          <a:p>
            <a:r>
              <a:rPr lang="nl-NL" dirty="0"/>
              <a:t>Jaar 3: trends, ontwikkelingen, mogelijkheden in de toekomst van VT</a:t>
            </a:r>
          </a:p>
          <a:p>
            <a:endParaRPr lang="nl-NL" dirty="0"/>
          </a:p>
        </p:txBody>
      </p:sp>
    </p:spTree>
    <p:extLst>
      <p:ext uri="{BB962C8B-B14F-4D97-AF65-F5344CB8AC3E}">
        <p14:creationId xmlns:p14="http://schemas.microsoft.com/office/powerpoint/2010/main" val="8960299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316841-BE6F-53E5-F49F-70F02E892F64}"/>
              </a:ext>
            </a:extLst>
          </p:cNvPr>
          <p:cNvSpPr>
            <a:spLocks noGrp="1"/>
          </p:cNvSpPr>
          <p:nvPr>
            <p:ph type="title"/>
          </p:nvPr>
        </p:nvSpPr>
        <p:spPr>
          <a:xfrm>
            <a:off x="152400" y="0"/>
            <a:ext cx="10515600" cy="1325563"/>
          </a:xfrm>
        </p:spPr>
        <p:txBody>
          <a:bodyPr/>
          <a:lstStyle/>
          <a:p>
            <a:r>
              <a:rPr lang="nl-NL" b="1" dirty="0">
                <a:solidFill>
                  <a:srgbClr val="7030A0"/>
                </a:solidFill>
              </a:rPr>
              <a:t>VT</a:t>
            </a:r>
            <a:r>
              <a:rPr lang="nl-NL" dirty="0"/>
              <a:t> – is dat wat?</a:t>
            </a:r>
          </a:p>
        </p:txBody>
      </p:sp>
      <p:pic>
        <p:nvPicPr>
          <p:cNvPr id="9218" name="Picture 2" descr="De festivals popelen. Of blijven de velden toch weer leeg? - NRC">
            <a:extLst>
              <a:ext uri="{FF2B5EF4-FFF2-40B4-BE49-F238E27FC236}">
                <a16:creationId xmlns:a16="http://schemas.microsoft.com/office/drawing/2014/main" id="{1989D2D0-42BD-77CA-0B65-C92A3306911A}"/>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7103816" y="3170701"/>
            <a:ext cx="5507284" cy="368729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Dit zijn de leukste kleine pretparken van Nederland | BungalowSpecials">
            <a:extLst>
              <a:ext uri="{FF2B5EF4-FFF2-40B4-BE49-F238E27FC236}">
                <a16:creationId xmlns:a16="http://schemas.microsoft.com/office/drawing/2014/main" id="{E57BB90B-CC0D-96B1-B0CE-EF9C35ECBD9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007" y="1021257"/>
            <a:ext cx="3339207" cy="2226138"/>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Tien trends die leisure gaan veranderen in 2021 | Comeback Marketing">
            <a:extLst>
              <a:ext uri="{FF2B5EF4-FFF2-40B4-BE49-F238E27FC236}">
                <a16:creationId xmlns:a16="http://schemas.microsoft.com/office/drawing/2014/main" id="{CBFFDC2E-6A2B-1C5A-B003-89F0E719A4F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122504" y="1"/>
            <a:ext cx="5255235" cy="350520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Apple's VR/AR headset is coming. Here's everything we know so far | ZDNET">
            <a:extLst>
              <a:ext uri="{FF2B5EF4-FFF2-40B4-BE49-F238E27FC236}">
                <a16:creationId xmlns:a16="http://schemas.microsoft.com/office/drawing/2014/main" id="{3794EC12-73AD-BC74-47AE-26817E6FB55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81450" y="2800350"/>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Augmented Reality Statistics To Know In 2023 - XR Today">
            <a:extLst>
              <a:ext uri="{FF2B5EF4-FFF2-40B4-BE49-F238E27FC236}">
                <a16:creationId xmlns:a16="http://schemas.microsoft.com/office/drawing/2014/main" id="{7F11A1A7-6240-23F0-D6DF-D44DD3CC920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4742" y="4368800"/>
            <a:ext cx="4666192" cy="2624733"/>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InMotion LeMotion S1 E-step - Elektrische Step - 95 KM Bereik - 25 km/h - Dubbele vering">
            <a:extLst>
              <a:ext uri="{FF2B5EF4-FFF2-40B4-BE49-F238E27FC236}">
                <a16:creationId xmlns:a16="http://schemas.microsoft.com/office/drawing/2014/main" id="{5E89858A-7BB2-F164-5B1F-1E083715984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81450" y="175616"/>
            <a:ext cx="3280916" cy="2624733"/>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Posturas (fáciles) de yoga que alivian el dolor | El Correo">
            <a:extLst>
              <a:ext uri="{FF2B5EF4-FFF2-40B4-BE49-F238E27FC236}">
                <a16:creationId xmlns:a16="http://schemas.microsoft.com/office/drawing/2014/main" id="{38A3098B-A702-9916-9E3B-F4378597CFFF}"/>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978260" y="2773855"/>
            <a:ext cx="1281008" cy="1786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902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C7691CD4-6E42-4E83-BF8D-8DF7B3E4B180}"/>
              </a:ext>
            </a:extLst>
          </p:cNvPr>
          <p:cNvPicPr>
            <a:picLocks noChangeAspect="1"/>
          </p:cNvPicPr>
          <p:nvPr/>
        </p:nvPicPr>
        <p:blipFill>
          <a:blip r:embed="rId2"/>
          <a:stretch>
            <a:fillRect/>
          </a:stretch>
        </p:blipFill>
        <p:spPr>
          <a:xfrm>
            <a:off x="2596038" y="1690688"/>
            <a:ext cx="8266112" cy="4391372"/>
          </a:xfrm>
          <a:prstGeom prst="rect">
            <a:avLst/>
          </a:prstGeom>
        </p:spPr>
      </p:pic>
      <p:sp>
        <p:nvSpPr>
          <p:cNvPr id="2" name="Titel 1"/>
          <p:cNvSpPr>
            <a:spLocks noGrp="1"/>
          </p:cNvSpPr>
          <p:nvPr>
            <p:ph type="title"/>
          </p:nvPr>
        </p:nvSpPr>
        <p:spPr/>
        <p:txBody>
          <a:bodyPr/>
          <a:lstStyle/>
          <a:p>
            <a:r>
              <a:rPr lang="nl-NL" dirty="0"/>
              <a:t>piramide van Maslow</a:t>
            </a:r>
          </a:p>
        </p:txBody>
      </p:sp>
      <p:pic>
        <p:nvPicPr>
          <p:cNvPr id="1026" name="Picture 2" descr="De Piramide van Maslow en het vervullen van behoeften">
            <a:extLst>
              <a:ext uri="{FF2B5EF4-FFF2-40B4-BE49-F238E27FC236}">
                <a16:creationId xmlns:a16="http://schemas.microsoft.com/office/drawing/2014/main" id="{7E1F5286-B69F-4014-859A-5235B927B6E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755186"/>
            <a:ext cx="7505700" cy="3800475"/>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9DB62705-8BF1-4750-8189-0007052170EB}"/>
              </a:ext>
            </a:extLst>
          </p:cNvPr>
          <p:cNvSpPr/>
          <p:nvPr/>
        </p:nvSpPr>
        <p:spPr>
          <a:xfrm>
            <a:off x="2448910" y="1408386"/>
            <a:ext cx="8597462" cy="3468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7" name="Rechthoek 6">
            <a:extLst>
              <a:ext uri="{FF2B5EF4-FFF2-40B4-BE49-F238E27FC236}">
                <a16:creationId xmlns:a16="http://schemas.microsoft.com/office/drawing/2014/main" id="{287A6326-2FD3-444C-8FA4-4BC0929B50C8}"/>
              </a:ext>
            </a:extLst>
          </p:cNvPr>
          <p:cNvSpPr/>
          <p:nvPr/>
        </p:nvSpPr>
        <p:spPr>
          <a:xfrm>
            <a:off x="2531641" y="5555660"/>
            <a:ext cx="8597462" cy="52639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1930440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 Piramide van Maslow en het vervullen van behoeften">
            <a:extLst>
              <a:ext uri="{FF2B5EF4-FFF2-40B4-BE49-F238E27FC236}">
                <a16:creationId xmlns:a16="http://schemas.microsoft.com/office/drawing/2014/main" id="{7E1F5286-B69F-4014-859A-5235B927B6E1}"/>
              </a:ext>
            </a:extLst>
          </p:cNvPr>
          <p:cNvPicPr>
            <a:picLocks noChangeAspect="1" noChangeArrowheads="1"/>
          </p:cNvPicPr>
          <p:nvPr/>
        </p:nvPicPr>
        <p:blipFill>
          <a:blip r:embed="rId2">
            <a:alphaModFix amt="30000"/>
            <a:extLst>
              <a:ext uri="{28A0092B-C50C-407E-A947-70E740481C1C}">
                <a14:useLocalDpi xmlns:a14="http://schemas.microsoft.com/office/drawing/2010/main"/>
              </a:ext>
            </a:extLst>
          </a:blip>
          <a:srcRect/>
          <a:stretch>
            <a:fillRect/>
          </a:stretch>
        </p:blipFill>
        <p:spPr bwMode="auto">
          <a:xfrm>
            <a:off x="-467862" y="63060"/>
            <a:ext cx="1354412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nl-NL" dirty="0"/>
              <a:t>piramide van Maslow</a:t>
            </a:r>
          </a:p>
        </p:txBody>
      </p:sp>
      <p:sp>
        <p:nvSpPr>
          <p:cNvPr id="6" name="Tekstvak 5">
            <a:extLst>
              <a:ext uri="{FF2B5EF4-FFF2-40B4-BE49-F238E27FC236}">
                <a16:creationId xmlns:a16="http://schemas.microsoft.com/office/drawing/2014/main" id="{48D5E252-F31F-4A32-8E5C-93D71B11E1AC}"/>
              </a:ext>
            </a:extLst>
          </p:cNvPr>
          <p:cNvSpPr txBox="1"/>
          <p:nvPr/>
        </p:nvSpPr>
        <p:spPr>
          <a:xfrm>
            <a:off x="635726" y="1415971"/>
            <a:ext cx="9707529" cy="5170646"/>
          </a:xfrm>
          <a:prstGeom prst="rect">
            <a:avLst/>
          </a:prstGeom>
          <a:noFill/>
        </p:spPr>
        <p:txBody>
          <a:bodyPr wrap="none" rtlCol="0">
            <a:spAutoFit/>
          </a:bodyPr>
          <a:lstStyle/>
          <a:p>
            <a:r>
              <a:rPr lang="nl-NL" sz="1500" b="1" dirty="0"/>
              <a:t>Fysiologische behoefte</a:t>
            </a:r>
          </a:p>
          <a:p>
            <a:r>
              <a:rPr lang="nl-NL" sz="1500" dirty="0"/>
              <a:t>Het gaat hier om basis overlevingsbehoeften van de mens, zoals eten, drinken en slaap.</a:t>
            </a:r>
          </a:p>
          <a:p>
            <a:r>
              <a:rPr lang="nl-NL" sz="1500" dirty="0"/>
              <a:t>Zonder bevrediging van de primaire behoefte, functioneren mensen niet goed en kunnen ze ziek worden.</a:t>
            </a:r>
          </a:p>
          <a:p>
            <a:endParaRPr lang="nl-NL" sz="1500" dirty="0"/>
          </a:p>
          <a:p>
            <a:r>
              <a:rPr lang="nl-NL" sz="1500" b="1" dirty="0"/>
              <a:t>Behoefte aan veiligheid</a:t>
            </a:r>
          </a:p>
          <a:p>
            <a:r>
              <a:rPr lang="nl-NL" sz="1500" dirty="0"/>
              <a:t>Elk mens is op zoek naar veiligheid, geborgenheid en stabiliteit. Ook de veiligheid van </a:t>
            </a:r>
          </a:p>
          <a:p>
            <a:r>
              <a:rPr lang="nl-NL" sz="1500" dirty="0"/>
              <a:t>een eigen huis valt onder deze behoeftecategorie.</a:t>
            </a:r>
          </a:p>
          <a:p>
            <a:endParaRPr lang="nl-NL" sz="1500" dirty="0"/>
          </a:p>
          <a:p>
            <a:r>
              <a:rPr lang="nl-NL" sz="1500" b="1" dirty="0"/>
              <a:t>Sociale behoefte</a:t>
            </a:r>
          </a:p>
          <a:p>
            <a:r>
              <a:rPr lang="nl-NL" sz="1500" dirty="0"/>
              <a:t>Mensen willen bij een groep horen. Vriendschap, acceptatie, het zorgen voor anderen en intimiteit zijn daarbij van belang.</a:t>
            </a:r>
          </a:p>
          <a:p>
            <a:endParaRPr lang="nl-NL" sz="1500" dirty="0"/>
          </a:p>
          <a:p>
            <a:r>
              <a:rPr lang="nl-NL" sz="1500" b="1" dirty="0"/>
              <a:t>Eigenwaarde</a:t>
            </a:r>
          </a:p>
          <a:p>
            <a:r>
              <a:rPr lang="nl-NL" sz="1500" dirty="0"/>
              <a:t>Zelfrespect is hierbij van cruciaal belang. Pas daarna heeft men behoefte aan waardering, erkenning </a:t>
            </a:r>
          </a:p>
          <a:p>
            <a:r>
              <a:rPr lang="nl-NL" sz="1500" dirty="0"/>
              <a:t>en respect van anderen, voor hetgeen men doet.</a:t>
            </a:r>
          </a:p>
          <a:p>
            <a:endParaRPr lang="nl-NL" sz="1500" dirty="0"/>
          </a:p>
          <a:p>
            <a:r>
              <a:rPr lang="nl-NL" sz="1500" b="1" dirty="0"/>
              <a:t>Zelfontplooiing</a:t>
            </a:r>
          </a:p>
          <a:p>
            <a:r>
              <a:rPr lang="nl-NL" sz="1500" dirty="0"/>
              <a:t>Het ontwikkeling van bepaalde kwaliteiten. Door het volgen van een opleiding of door het uitvoeren van een hobby.</a:t>
            </a:r>
          </a:p>
          <a:p>
            <a:r>
              <a:rPr lang="nl-NL" sz="1500" dirty="0"/>
              <a:t>Maar ook de waardering voor het uitvoeren van vrijwilligerswerk</a:t>
            </a:r>
          </a:p>
          <a:p>
            <a:endParaRPr lang="nl-NL" sz="1500" dirty="0"/>
          </a:p>
          <a:p>
            <a:r>
              <a:rPr lang="nl-NL" sz="1500" b="1" dirty="0"/>
              <a:t>En dan…?</a:t>
            </a:r>
          </a:p>
          <a:p>
            <a:r>
              <a:rPr lang="nl-NL" sz="1500" dirty="0"/>
              <a:t>De mens heeft altijd de drang om zich verder te ontwikkelen en nieuwe behoeften na te jagen </a:t>
            </a:r>
          </a:p>
          <a:p>
            <a:r>
              <a:rPr lang="nl-NL" sz="1500" dirty="0"/>
              <a:t>en zichzelf te verbeteren in de dingen waar hij goed in is.</a:t>
            </a:r>
          </a:p>
        </p:txBody>
      </p:sp>
    </p:spTree>
    <p:extLst>
      <p:ext uri="{BB962C8B-B14F-4D97-AF65-F5344CB8AC3E}">
        <p14:creationId xmlns:p14="http://schemas.microsoft.com/office/powerpoint/2010/main" val="4009501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Welke stad zie je hier?</a:t>
            </a:r>
          </a:p>
        </p:txBody>
      </p:sp>
      <p:sp>
        <p:nvSpPr>
          <p:cNvPr id="3" name="Tijdelijke aanduiding voor inhoud 2"/>
          <p:cNvSpPr>
            <a:spLocks noGrp="1"/>
          </p:cNvSpPr>
          <p:nvPr>
            <p:ph idx="1"/>
          </p:nvPr>
        </p:nvSpPr>
        <p:spPr>
          <a:xfrm>
            <a:off x="2763993" y="2164118"/>
            <a:ext cx="6002424" cy="3697058"/>
          </a:xfrm>
        </p:spPr>
        <p:txBody>
          <a:bodyPr>
            <a:normAutofit fontScale="92500" lnSpcReduction="20000"/>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lgn="ctr">
              <a:buNone/>
            </a:pPr>
            <a:r>
              <a:rPr lang="nl-NL" dirty="0"/>
              <a:t>Arnhem</a:t>
            </a:r>
          </a:p>
        </p:txBody>
      </p:sp>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00252" y="1754813"/>
            <a:ext cx="5329906" cy="3555809"/>
          </a:xfrm>
          <a:prstGeom prst="rect">
            <a:avLst/>
          </a:prstGeom>
        </p:spPr>
      </p:pic>
    </p:spTree>
    <p:extLst>
      <p:ext uri="{BB962C8B-B14F-4D97-AF65-F5344CB8AC3E}">
        <p14:creationId xmlns:p14="http://schemas.microsoft.com/office/powerpoint/2010/main" val="402222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Effect transition="in" filter="fade">
                                      <p:cBhvr>
                                        <p:cTn id="1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Welke stad zie je hier?</a:t>
            </a:r>
          </a:p>
        </p:txBody>
      </p:sp>
      <p:sp>
        <p:nvSpPr>
          <p:cNvPr id="3" name="Tijdelijke aanduiding voor inhoud 2"/>
          <p:cNvSpPr>
            <a:spLocks noGrp="1"/>
          </p:cNvSpPr>
          <p:nvPr>
            <p:ph idx="1"/>
          </p:nvPr>
        </p:nvSpPr>
        <p:spPr>
          <a:xfrm>
            <a:off x="3114828" y="1998655"/>
            <a:ext cx="6002424" cy="3697058"/>
          </a:xfrm>
        </p:spPr>
        <p:txBody>
          <a:bodyPr>
            <a:normAutofit fontScale="92500" lnSpcReduction="20000"/>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lgn="ctr">
              <a:buNone/>
            </a:pPr>
            <a:r>
              <a:rPr lang="nl-NL" dirty="0"/>
              <a:t>Den Bosch</a:t>
            </a:r>
          </a:p>
        </p:txBody>
      </p:sp>
      <p:pic>
        <p:nvPicPr>
          <p:cNvPr id="4" name="Afbeelding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14828" y="1760247"/>
            <a:ext cx="5761057" cy="3264599"/>
          </a:xfrm>
          <a:prstGeom prst="rect">
            <a:avLst/>
          </a:prstGeom>
        </p:spPr>
      </p:pic>
    </p:spTree>
    <p:extLst>
      <p:ext uri="{BB962C8B-B14F-4D97-AF65-F5344CB8AC3E}">
        <p14:creationId xmlns:p14="http://schemas.microsoft.com/office/powerpoint/2010/main" val="60048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Welke stad zie je hier?</a:t>
            </a:r>
          </a:p>
        </p:txBody>
      </p:sp>
      <p:sp>
        <p:nvSpPr>
          <p:cNvPr id="3" name="Tijdelijke aanduiding voor inhoud 2"/>
          <p:cNvSpPr>
            <a:spLocks noGrp="1"/>
          </p:cNvSpPr>
          <p:nvPr>
            <p:ph idx="1"/>
          </p:nvPr>
        </p:nvSpPr>
        <p:spPr>
          <a:xfrm>
            <a:off x="3179676" y="1754814"/>
            <a:ext cx="6002424" cy="4635475"/>
          </a:xfrm>
        </p:spPr>
        <p:txBody>
          <a:bodyPr>
            <a:normAutofit/>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lgn="ctr">
              <a:buNone/>
            </a:pPr>
            <a:br>
              <a:rPr lang="nl-NL" dirty="0"/>
            </a:br>
            <a:r>
              <a:rPr lang="nl-NL" sz="2600" dirty="0"/>
              <a:t>Groningen</a:t>
            </a:r>
          </a:p>
        </p:txBody>
      </p:sp>
      <p:pic>
        <p:nvPicPr>
          <p:cNvPr id="4" name="Afbeelding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23388" y="1742290"/>
            <a:ext cx="5715000" cy="3214688"/>
          </a:xfrm>
          <a:prstGeom prst="rect">
            <a:avLst/>
          </a:prstGeom>
        </p:spPr>
      </p:pic>
    </p:spTree>
    <p:extLst>
      <p:ext uri="{BB962C8B-B14F-4D97-AF65-F5344CB8AC3E}">
        <p14:creationId xmlns:p14="http://schemas.microsoft.com/office/powerpoint/2010/main" val="346407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Yuverta_blanc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Yuverta_blanco</Template>
  <TotalTime>11957</TotalTime>
  <Words>1190</Words>
  <Application>Microsoft Office PowerPoint</Application>
  <PresentationFormat>Breedbeeld</PresentationFormat>
  <Paragraphs>271</Paragraphs>
  <Slides>46</Slides>
  <Notes>4</Notes>
  <HiddenSlides>1</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46</vt:i4>
      </vt:variant>
    </vt:vector>
  </HeadingPairs>
  <TitlesOfParts>
    <vt:vector size="52" baseType="lpstr">
      <vt:lpstr>Arial</vt:lpstr>
      <vt:lpstr>Calibri</vt:lpstr>
      <vt:lpstr>Calibri Light</vt:lpstr>
      <vt:lpstr>Google Sans</vt:lpstr>
      <vt:lpstr>Wingdings</vt:lpstr>
      <vt:lpstr>Yuverta_blanco</vt:lpstr>
      <vt:lpstr>Inrichting van een gebied</vt:lpstr>
      <vt:lpstr>PowerPoint-presentatie</vt:lpstr>
      <vt:lpstr>Vandaag</vt:lpstr>
      <vt:lpstr>Leerdoelen</vt:lpstr>
      <vt:lpstr>piramide van Maslow</vt:lpstr>
      <vt:lpstr>piramide van Maslow</vt:lpstr>
      <vt:lpstr>Welke stad zie je hier?</vt:lpstr>
      <vt:lpstr>Welke stad zie je hier?</vt:lpstr>
      <vt:lpstr>Welke stad zie je hier?</vt:lpstr>
      <vt:lpstr>Welke stad zie je hier?</vt:lpstr>
      <vt:lpstr>Welke stad zie je hier?</vt:lpstr>
      <vt:lpstr>Welke stad zie je hier?</vt:lpstr>
      <vt:lpstr>Welke stad zie je hier?</vt:lpstr>
      <vt:lpstr>Welke stad zie je hier?</vt:lpstr>
      <vt:lpstr>Welke stad zie je hier?</vt:lpstr>
      <vt:lpstr>Welke stad zie je hier?</vt:lpstr>
      <vt:lpstr>(binnen) steden lijken steeds meer op elkaar</vt:lpstr>
      <vt:lpstr>VS</vt:lpstr>
      <vt:lpstr>Tokyo Tower </vt:lpstr>
      <vt:lpstr>Wat is citymarketing eigenlijk?</vt:lpstr>
      <vt:lpstr>Concurrentie</vt:lpstr>
      <vt:lpstr>Verschil city branding / city marketing?</vt:lpstr>
      <vt:lpstr>City branding </vt:lpstr>
      <vt:lpstr>PowerPoint-presentatie</vt:lpstr>
      <vt:lpstr>PowerPoint-presentatie</vt:lpstr>
      <vt:lpstr>Citybranding; de identiteit waarmee je de doelgroep kunt verleiden  </vt:lpstr>
      <vt:lpstr>Waarom citymarketing?</vt:lpstr>
      <vt:lpstr>Redenen om een stad te bezoeken</vt:lpstr>
      <vt:lpstr>Redenen om een stad te bezoeken</vt:lpstr>
      <vt:lpstr>TILBURG </vt:lpstr>
      <vt:lpstr>Voorbeelden van citymarketing</vt:lpstr>
      <vt:lpstr>PowerPoint-presentatie</vt:lpstr>
      <vt:lpstr>Voorbeelden van citymarketing</vt:lpstr>
      <vt:lpstr>PowerPoint-presentatie</vt:lpstr>
      <vt:lpstr>PowerPoint-presentatie</vt:lpstr>
      <vt:lpstr>PowerPoint-presentatie</vt:lpstr>
      <vt:lpstr>Zoutelande</vt:lpstr>
      <vt:lpstr>PowerPoint-presentatie</vt:lpstr>
      <vt:lpstr>PowerPoint-presentatie</vt:lpstr>
      <vt:lpstr>Middelen om een stad te promoten</vt:lpstr>
      <vt:lpstr>Leisure kan zorgen voor onderscheiding</vt:lpstr>
      <vt:lpstr>Dus, kortom…</vt:lpstr>
      <vt:lpstr>Tilburg onder de loep</vt:lpstr>
      <vt:lpstr>Opdracht: Tilburg onder de loep</vt:lpstr>
      <vt:lpstr>VT Volgend jaar &amp;  jaar 3 </vt:lpstr>
      <vt:lpstr>VT – is dat wat?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Inrichting van een gebied</dc:title>
  <dc:creator>Tim Lagas</dc:creator>
  <cp:lastModifiedBy>Lotte de Laat</cp:lastModifiedBy>
  <cp:revision>3</cp:revision>
  <dcterms:created xsi:type="dcterms:W3CDTF">2022-05-10T07:32:51Z</dcterms:created>
  <dcterms:modified xsi:type="dcterms:W3CDTF">2024-05-23T09:39:20Z</dcterms:modified>
</cp:coreProperties>
</file>